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26"/>
  </p:normalViewPr>
  <p:slideViewPr>
    <p:cSldViewPr snapToGrid="0" snapToObjects="1">
      <p:cViewPr varScale="1">
        <p:scale>
          <a:sx n="77" d="100"/>
          <a:sy n="77" d="100"/>
        </p:scale>
        <p:origin x="1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3472" indent="-123472">
              <a:defRPr sz="1000"/>
            </a:lvl1pPr>
            <a:lvl2pPr marL="567972" indent="-123472">
              <a:defRPr sz="1000"/>
            </a:lvl2pPr>
            <a:lvl3pPr marL="1012472" indent="-123472">
              <a:defRPr sz="1000"/>
            </a:lvl3pPr>
            <a:lvl4pPr marL="1456972" indent="-123472">
              <a:defRPr sz="1000"/>
            </a:lvl4pPr>
            <a:lvl5pPr marL="1901472" indent="-123472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 b="1"/>
            </a:lvl1pPr>
            <a:lvl2pPr marL="489857" indent="-146957">
              <a:defRPr b="1"/>
            </a:lvl2pPr>
            <a:lvl3pPr marL="832757" indent="-146957">
              <a:defRPr b="1"/>
            </a:lvl3pPr>
            <a:lvl4pPr marL="1175657" indent="-146957">
              <a:defRPr b="1"/>
            </a:lvl4pPr>
            <a:lvl5pPr marL="1518557" indent="-146957"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037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481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1926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370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815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259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fortawesome.github.io/Font-Awesome/get-started/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hyperlink" Target="http://www.fontsquirrel.com/fonts/source-sans-pro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hyperlink" Target="http://rstudio.com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mailto:info@rstudio.com" TargetMode="External"/><Relationship Id="rId9" Type="http://schemas.openxmlformats.org/officeDocument/2006/relationships/hyperlink" Target="https://fontawesome.com/v4/cheatsheet/" TargetMode="Externa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ortawesome.github.io/Font-Awesome/get-started/" TargetMode="External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hyperlink" Target="http://www.fontsquirrel.com/fonts/source-sans-pro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hyperlink" Target="http://rstudio.com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info@rstudio.com" TargetMode="External"/><Relationship Id="rId9" Type="http://schemas.openxmlformats.org/officeDocument/2006/relationships/hyperlink" Target="http://fortawesome.github.io/Font-Awesome/cheatshe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"/>
          <p:cNvGrpSpPr/>
          <p:nvPr/>
        </p:nvGrpSpPr>
        <p:grpSpPr>
          <a:xfrm>
            <a:off x="8369105" y="-1013161"/>
            <a:ext cx="6159575" cy="3553962"/>
            <a:chOff x="0" y="51032"/>
            <a:chExt cx="6159573" cy="3553961"/>
          </a:xfrm>
        </p:grpSpPr>
        <p:grpSp>
          <p:nvGrpSpPr>
            <p:cNvPr id="143" name="Group"/>
            <p:cNvGrpSpPr/>
            <p:nvPr/>
          </p:nvGrpSpPr>
          <p:grpSpPr>
            <a:xfrm>
              <a:off x="24975" y="51032"/>
              <a:ext cx="6134599" cy="2980091"/>
              <a:chOff x="0" y="51032"/>
              <a:chExt cx="6134598" cy="2980090"/>
            </a:xfrm>
          </p:grpSpPr>
          <p:sp>
            <p:nvSpPr>
              <p:cNvPr id="128" name="Triangle"/>
              <p:cNvSpPr/>
              <p:nvPr/>
            </p:nvSpPr>
            <p:spPr>
              <a:xfrm rot="1800000">
                <a:off x="1177377" y="304285"/>
                <a:ext cx="1319509" cy="1143860"/>
              </a:xfrm>
              <a:prstGeom prst="triangle">
                <a:avLst/>
              </a:prstGeom>
              <a:solidFill>
                <a:srgbClr val="DEDFE0"/>
              </a:solidFill>
              <a:ln w="3175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29" name="Circle"/>
              <p:cNvSpPr/>
              <p:nvPr/>
            </p:nvSpPr>
            <p:spPr>
              <a:xfrm flipH="1">
                <a:off x="1550782" y="838357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0" name="Circle"/>
              <p:cNvSpPr/>
              <p:nvPr/>
            </p:nvSpPr>
            <p:spPr>
              <a:xfrm flipH="1">
                <a:off x="0" y="819778"/>
                <a:ext cx="422089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1" name="Triangle"/>
              <p:cNvSpPr/>
              <p:nvPr/>
            </p:nvSpPr>
            <p:spPr>
              <a:xfrm rot="19800000">
                <a:off x="2896973" y="973389"/>
                <a:ext cx="1319509" cy="1143860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2" name="Triangle"/>
              <p:cNvSpPr/>
              <p:nvPr/>
            </p:nvSpPr>
            <p:spPr>
              <a:xfrm rot="1800000">
                <a:off x="3470359" y="1634009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3" name="Circle"/>
              <p:cNvSpPr/>
              <p:nvPr/>
            </p:nvSpPr>
            <p:spPr>
              <a:xfrm flipH="1">
                <a:off x="3461021" y="1507461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4" name="Circle"/>
              <p:cNvSpPr/>
              <p:nvPr/>
            </p:nvSpPr>
            <p:spPr>
              <a:xfrm flipH="1">
                <a:off x="3843763" y="2168082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5" name="Triangle"/>
              <p:cNvSpPr/>
              <p:nvPr/>
            </p:nvSpPr>
            <p:spPr>
              <a:xfrm rot="1800000">
                <a:off x="3470359" y="312963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6" name="Circle"/>
              <p:cNvSpPr/>
              <p:nvPr/>
            </p:nvSpPr>
            <p:spPr>
              <a:xfrm flipH="1">
                <a:off x="3843763" y="847036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7" name="Triangle"/>
              <p:cNvSpPr/>
              <p:nvPr/>
            </p:nvSpPr>
            <p:spPr>
              <a:xfrm rot="19800000">
                <a:off x="4044130" y="318647"/>
                <a:ext cx="1319509" cy="1143861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8" name="Circle"/>
              <p:cNvSpPr/>
              <p:nvPr/>
            </p:nvSpPr>
            <p:spPr>
              <a:xfrm flipH="1">
                <a:off x="4608178" y="852720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9" name="Triangle"/>
              <p:cNvSpPr/>
              <p:nvPr/>
            </p:nvSpPr>
            <p:spPr>
              <a:xfrm rot="1800000">
                <a:off x="4617515" y="979268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0" name="Circle"/>
              <p:cNvSpPr/>
              <p:nvPr/>
            </p:nvSpPr>
            <p:spPr>
              <a:xfrm flipH="1">
                <a:off x="4990920" y="1513341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1" name="Triangle"/>
              <p:cNvSpPr/>
              <p:nvPr/>
            </p:nvSpPr>
            <p:spPr>
              <a:xfrm rot="19800000">
                <a:off x="1751148" y="309969"/>
                <a:ext cx="1319510" cy="1143860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2" name="Circle"/>
              <p:cNvSpPr/>
              <p:nvPr/>
            </p:nvSpPr>
            <p:spPr>
              <a:xfrm flipH="1">
                <a:off x="2315196" y="844041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44" name="Rectangle"/>
            <p:cNvSpPr/>
            <p:nvPr/>
          </p:nvSpPr>
          <p:spPr>
            <a:xfrm>
              <a:off x="1682" y="1038072"/>
              <a:ext cx="5593304" cy="256692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shape">
                <a:fillToRect l="49659" t="-26178" r="50340" b="12617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14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79670"/>
              <a:ext cx="5603816" cy="299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7" name="Line"/>
          <p:cNvSpPr/>
          <p:nvPr/>
        </p:nvSpPr>
        <p:spPr>
          <a:xfrm>
            <a:off x="241300" y="10337513"/>
            <a:ext cx="13434202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8" name="YOUR LOGO…"/>
          <p:cNvSpPr/>
          <p:nvPr/>
        </p:nvSpPr>
        <p:spPr>
          <a:xfrm>
            <a:off x="237111" y="10073378"/>
            <a:ext cx="1757945" cy="528270"/>
          </a:xfrm>
          <a:prstGeom prst="roundRect">
            <a:avLst>
              <a:gd name="adj" fmla="val 36061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/>
              <a:t>YOUR LOGO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(optional)</a:t>
            </a:r>
          </a:p>
        </p:txBody>
      </p:sp>
      <p:sp>
        <p:nvSpPr>
          <p:cNvPr id="149" name="Basics"/>
          <p:cNvSpPr txBox="1"/>
          <p:nvPr/>
        </p:nvSpPr>
        <p:spPr>
          <a:xfrm>
            <a:off x="282688" y="1219199"/>
            <a:ext cx="87376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Basics</a:t>
            </a:r>
          </a:p>
        </p:txBody>
      </p:sp>
      <p:sp>
        <p:nvSpPr>
          <p:cNvPr id="150" name="Line"/>
          <p:cNvSpPr/>
          <p:nvPr/>
        </p:nvSpPr>
        <p:spPr>
          <a:xfrm>
            <a:off x="344039" y="1217208"/>
            <a:ext cx="3037294" cy="1"/>
          </a:xfrm>
          <a:prstGeom prst="line">
            <a:avLst/>
          </a:prstGeom>
          <a:ln w="3175">
            <a:solidFill>
              <a:srgbClr val="FFF2C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1" name="Four Column Layout 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t>Four Column Layout : : </a:t>
            </a:r>
            <a:r>
              <a:rPr sz="33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CHEAT SHEET</a:t>
            </a:r>
            <a:r>
              <a:t> </a:t>
            </a:r>
          </a:p>
        </p:txBody>
      </p:sp>
      <p:sp>
        <p:nvSpPr>
          <p:cNvPr id="152" name="RStudio® is a trademark of RStudio, Inc.  •  CC BY SA Your Name •  your@email.com  •  844-448-1212 • your.website.com •  Learn more at webpage or vignette   •  package version  0.5.0 •  Updated: 2017-01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RStudio® is a trademark of RStudio, Inc.  •  </a:t>
            </a:r>
            <a:r>
              <a:rPr>
                <a:hlinkClick r:id="rId3"/>
              </a:rPr>
              <a:t>CC BY SA</a:t>
            </a:r>
            <a:r>
              <a:t> Your Name •  </a:t>
            </a:r>
            <a:r>
              <a:rPr>
                <a:hlinkClick r:id="rId4"/>
              </a:rPr>
              <a:t>your@email.com</a:t>
            </a:r>
            <a:r>
              <a:t>  •  844-448-1212 • </a:t>
            </a:r>
            <a:r>
              <a:rPr>
                <a:hlinkClick r:id="rId5"/>
              </a:rPr>
              <a:t>your.website.com</a:t>
            </a:r>
            <a:r>
              <a:t> •  Learn more at </a:t>
            </a:r>
            <a:r>
              <a:rPr b="1"/>
              <a:t>webpage or vignette</a:t>
            </a:r>
            <a:r>
              <a:t>   •  package version  0.5.0 •  Updated: 2017-01</a:t>
            </a:r>
          </a:p>
        </p:txBody>
      </p:sp>
      <p:sp>
        <p:nvSpPr>
          <p:cNvPr id="153" name="Line"/>
          <p:cNvSpPr/>
          <p:nvPr/>
        </p:nvSpPr>
        <p:spPr>
          <a:xfrm>
            <a:off x="291339" y="1219200"/>
            <a:ext cx="3079672" cy="0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4" name="Remember that the best cheatsheets are visual—not written—documents. Whenever possible use visual elements to make it easier for readers to find the information they need."/>
          <p:cNvSpPr txBox="1"/>
          <p:nvPr/>
        </p:nvSpPr>
        <p:spPr>
          <a:xfrm>
            <a:off x="323328" y="2932209"/>
            <a:ext cx="3093870" cy="70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Remember that the best cheatsheets are </a:t>
            </a:r>
            <a:r>
              <a:rPr b="1"/>
              <a:t>visual</a:t>
            </a:r>
            <a:r>
              <a:t>—not written—documents. Whenever possible use visual elements to make it easier for readers to find the information they need.</a:t>
            </a:r>
          </a:p>
        </p:txBody>
      </p:sp>
      <p:sp>
        <p:nvSpPr>
          <p:cNvPr id="155" name="Thank you for making a new cheatsheet for R! These cheatsheets have an important job:"/>
          <p:cNvSpPr txBox="1"/>
          <p:nvPr/>
        </p:nvSpPr>
        <p:spPr>
          <a:xfrm>
            <a:off x="323328" y="1727200"/>
            <a:ext cx="3015693" cy="387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rPr b="1"/>
              <a:t>Thank you </a:t>
            </a:r>
            <a:r>
              <a:t>for making a new cheatsheet for R! These cheatsheets have an important job: </a:t>
            </a:r>
          </a:p>
        </p:txBody>
      </p:sp>
      <p:sp>
        <p:nvSpPr>
          <p:cNvPr id="156" name="Cheatsheets make it easy for R users…"/>
          <p:cNvSpPr txBox="1"/>
          <p:nvPr/>
        </p:nvSpPr>
        <p:spPr>
          <a:xfrm>
            <a:off x="583048" y="2331453"/>
            <a:ext cx="2496254" cy="372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/>
          <a:lstStyle/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Cheatsheets make it easy for R users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to look up useful information.</a:t>
            </a:r>
          </a:p>
        </p:txBody>
      </p:sp>
      <p:grpSp>
        <p:nvGrpSpPr>
          <p:cNvPr id="159" name="Group"/>
          <p:cNvGrpSpPr/>
          <p:nvPr/>
        </p:nvGrpSpPr>
        <p:grpSpPr>
          <a:xfrm>
            <a:off x="589203" y="6495822"/>
            <a:ext cx="2483943" cy="276125"/>
            <a:chOff x="0" y="0"/>
            <a:chExt cx="2483942" cy="276123"/>
          </a:xfrm>
        </p:grpSpPr>
        <p:pic>
          <p:nvPicPr>
            <p:cNvPr id="157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483943" cy="276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summary function"/>
            <p:cNvSpPr txBox="1"/>
            <p:nvPr/>
          </p:nvSpPr>
          <p:spPr>
            <a:xfrm>
              <a:off x="169211" y="36983"/>
              <a:ext cx="1247446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summary function</a:t>
              </a:r>
            </a:p>
          </p:txBody>
        </p:sp>
      </p:grpSp>
      <p:sp>
        <p:nvSpPr>
          <p:cNvPr id="160" name="Use a layout that flows and makes it easy to zero in on specific topics."/>
          <p:cNvSpPr txBox="1"/>
          <p:nvPr/>
        </p:nvSpPr>
        <p:spPr>
          <a:xfrm>
            <a:off x="311956" y="3918749"/>
            <a:ext cx="3038438" cy="392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  <a:defRPr b="0">
                <a:solidFill>
                  <a:srgbClr val="000000"/>
                </a:solidFill>
              </a:defRPr>
            </a:pPr>
            <a:r>
              <a:t>Use a </a:t>
            </a:r>
            <a:r>
              <a:rPr b="1"/>
              <a:t>layout</a:t>
            </a:r>
            <a:r>
              <a:t> that flows and makes it easy to zero in on specific topics.</a:t>
            </a:r>
          </a:p>
        </p:txBody>
      </p:sp>
      <p:sp>
        <p:nvSpPr>
          <p:cNvPr id="161" name="Use visualizations to explain concepts quickly and concisely."/>
          <p:cNvSpPr txBox="1"/>
          <p:nvPr/>
        </p:nvSpPr>
        <p:spPr>
          <a:xfrm>
            <a:off x="322522" y="5856007"/>
            <a:ext cx="3080328" cy="4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2"/>
              <a:defRPr b="0">
                <a:solidFill>
                  <a:srgbClr val="000000"/>
                </a:solidFill>
              </a:defRPr>
            </a:pPr>
            <a:r>
              <a:t>Use </a:t>
            </a:r>
            <a:r>
              <a:rPr b="1"/>
              <a:t>visualizations</a:t>
            </a:r>
            <a:r>
              <a:t> to explain concepts quickly and concisely.</a:t>
            </a:r>
          </a:p>
        </p:txBody>
      </p:sp>
      <p:sp>
        <p:nvSpPr>
          <p:cNvPr id="162" name="Use visual elements to make the sheet scannable."/>
          <p:cNvSpPr txBox="1"/>
          <p:nvPr/>
        </p:nvSpPr>
        <p:spPr>
          <a:xfrm>
            <a:off x="323328" y="7098955"/>
            <a:ext cx="3078715" cy="392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3"/>
              <a:defRPr b="0">
                <a:solidFill>
                  <a:srgbClr val="000000"/>
                </a:solidFill>
              </a:defRPr>
            </a:pPr>
            <a:r>
              <a:t>Use visual elements to make the sheet </a:t>
            </a:r>
            <a:r>
              <a:rPr b="1"/>
              <a:t>scannable</a:t>
            </a:r>
            <a:r>
              <a:t>.</a:t>
            </a:r>
          </a:p>
        </p:txBody>
      </p:sp>
      <p:sp>
        <p:nvSpPr>
          <p:cNvPr id="163" name="Use visual emphasis (like color, size, and font weight) to make important information easy to find."/>
          <p:cNvSpPr txBox="1"/>
          <p:nvPr/>
        </p:nvSpPr>
        <p:spPr>
          <a:xfrm>
            <a:off x="323328" y="8750206"/>
            <a:ext cx="3078715" cy="581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4"/>
              <a:defRPr b="0">
                <a:solidFill>
                  <a:srgbClr val="000000"/>
                </a:solidFill>
              </a:defRPr>
            </a:pPr>
            <a:r>
              <a:t>Use visual </a:t>
            </a:r>
            <a:r>
              <a:rPr b="1"/>
              <a:t>emphasis</a:t>
            </a:r>
            <a:r>
              <a:t> (like color, size, and font weight) to make important information easy to find.</a:t>
            </a:r>
          </a:p>
        </p:txBody>
      </p:sp>
      <p:sp>
        <p:nvSpPr>
          <p:cNvPr id="164" name="dplyr::lag() - Offset elements by 1…"/>
          <p:cNvSpPr txBox="1"/>
          <p:nvPr/>
        </p:nvSpPr>
        <p:spPr>
          <a:xfrm>
            <a:off x="653726" y="9432114"/>
            <a:ext cx="235489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dplyr::</a:t>
            </a:r>
            <a:r>
              <a:rPr b="1"/>
              <a:t>lag()</a:t>
            </a:r>
            <a:r>
              <a:t> - Offset elements by 1</a:t>
            </a:r>
          </a:p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dplyr::</a:t>
            </a:r>
            <a:r>
              <a:rPr b="1"/>
              <a:t>lead()</a:t>
            </a:r>
            <a:r>
              <a:t> - Offset elements by -1</a:t>
            </a:r>
          </a:p>
        </p:txBody>
      </p:sp>
      <p:sp>
        <p:nvSpPr>
          <p:cNvPr id="165" name="Each cheatsheet should be licensed under the creative commons license.…"/>
          <p:cNvSpPr txBox="1"/>
          <p:nvPr/>
        </p:nvSpPr>
        <p:spPr>
          <a:xfrm>
            <a:off x="3777692" y="8618211"/>
            <a:ext cx="3129507" cy="1169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r>
              <a:t>Each cheatsheet should be licensed under the creative commons license.</a:t>
            </a:r>
          </a:p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To license the sheet as creative commons, put CC'd by &lt;your name&gt; in the small print at the bottom of each page and link it to </a:t>
            </a:r>
          </a:p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b="1"/>
              <a:t>http://creativecommons.org/licenses/by/4.0/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3860953" y="4195895"/>
            <a:ext cx="2818195" cy="228903"/>
            <a:chOff x="0" y="0"/>
            <a:chExt cx="2818194" cy="228901"/>
          </a:xfrm>
        </p:grpSpPr>
        <p:sp>
          <p:nvSpPr>
            <p:cNvPr id="166" name="SUBTITLE"/>
            <p:cNvSpPr txBox="1"/>
            <p:nvPr/>
          </p:nvSpPr>
          <p:spPr>
            <a:xfrm>
              <a:off x="0" y="13001"/>
              <a:ext cx="689915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/>
              <a:r>
                <a:t>SUBTITLE</a:t>
              </a:r>
            </a:p>
          </p:txBody>
        </p:sp>
        <p:sp>
          <p:nvSpPr>
            <p:cNvPr id="167" name="Line"/>
            <p:cNvSpPr/>
            <p:nvPr/>
          </p:nvSpPr>
          <p:spPr>
            <a:xfrm>
              <a:off x="23250" y="0"/>
              <a:ext cx="279494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69" name="Use headers, colors, and/or backgrounds to separate or group together sections."/>
          <p:cNvSpPr txBox="1"/>
          <p:nvPr/>
        </p:nvSpPr>
        <p:spPr>
          <a:xfrm>
            <a:off x="3738753" y="1710180"/>
            <a:ext cx="2912301" cy="47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Use headers, colors, and/or backgrounds 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 or group together sections</a:t>
            </a:r>
            <a:r>
              <a:t>.</a:t>
            </a:r>
          </a:p>
        </p:txBody>
      </p:sp>
      <p:sp>
        <p:nvSpPr>
          <p:cNvPr id="170" name="Create a visual hierarchy. Help users navigate the page with titles, subtitles, and subsubtitles"/>
          <p:cNvSpPr txBox="1"/>
          <p:nvPr/>
        </p:nvSpPr>
        <p:spPr>
          <a:xfrm>
            <a:off x="3738753" y="3206077"/>
            <a:ext cx="3207385" cy="47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Create a visual hierarchy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Help users navigate the page with titles, subtitles, and subsubtitles</a:t>
            </a:r>
          </a:p>
        </p:txBody>
      </p:sp>
      <p:sp>
        <p:nvSpPr>
          <p:cNvPr id="171" name="Fit sections to content. Try several different layouts.…"/>
          <p:cNvSpPr txBox="1"/>
          <p:nvPr/>
        </p:nvSpPr>
        <p:spPr>
          <a:xfrm>
            <a:off x="3738753" y="5163510"/>
            <a:ext cx="2537609" cy="165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Fit sections to content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Try several different layouts.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Use numbers or arrows to link sections if the order/</a:t>
            </a:r>
            <a:r>
              <a:rPr b="1"/>
              <a:t>flow</a:t>
            </a:r>
            <a:r>
              <a:t> is confusing.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Quickly identify content with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package hexsticker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(if available)</a:t>
            </a:r>
          </a:p>
        </p:txBody>
      </p:sp>
      <p:grpSp>
        <p:nvGrpSpPr>
          <p:cNvPr id="174" name="Group"/>
          <p:cNvGrpSpPr/>
          <p:nvPr/>
        </p:nvGrpSpPr>
        <p:grpSpPr>
          <a:xfrm>
            <a:off x="3795729" y="2206593"/>
            <a:ext cx="827379" cy="215901"/>
            <a:chOff x="0" y="0"/>
            <a:chExt cx="827378" cy="215900"/>
          </a:xfrm>
        </p:grpSpPr>
        <p:sp>
          <p:nvSpPr>
            <p:cNvPr id="172" name="Section 1"/>
            <p:cNvSpPr txBox="1"/>
            <p:nvPr/>
          </p:nvSpPr>
          <p:spPr>
            <a:xfrm>
              <a:off x="0" y="-1"/>
              <a:ext cx="65455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628DB5"/>
                  </a:solidFill>
                </a:defRPr>
              </a:pPr>
              <a:r>
                <a:t>Section 1</a:t>
              </a:r>
            </a:p>
          </p:txBody>
        </p:sp>
        <p:sp>
          <p:nvSpPr>
            <p:cNvPr id="173" name="Line"/>
            <p:cNvSpPr/>
            <p:nvPr/>
          </p:nvSpPr>
          <p:spPr>
            <a:xfrm>
              <a:off x="4418" y="27028"/>
              <a:ext cx="822961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77" name="Group"/>
          <p:cNvGrpSpPr/>
          <p:nvPr/>
        </p:nvGrpSpPr>
        <p:grpSpPr>
          <a:xfrm>
            <a:off x="4754687" y="2201871"/>
            <a:ext cx="840852" cy="397495"/>
            <a:chOff x="0" y="0"/>
            <a:chExt cx="840851" cy="397494"/>
          </a:xfrm>
        </p:grpSpPr>
        <p:sp>
          <p:nvSpPr>
            <p:cNvPr id="175" name="Rectangle"/>
            <p:cNvSpPr/>
            <p:nvPr/>
          </p:nvSpPr>
          <p:spPr>
            <a:xfrm>
              <a:off x="0" y="25249"/>
              <a:ext cx="840852" cy="37224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32629"/>
                  </a:srgbClr>
                </a:gs>
                <a:gs pos="100000">
                  <a:srgbClr val="FABF53">
                    <a:alpha val="32629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" name="Section 2"/>
            <p:cNvSpPr txBox="1"/>
            <p:nvPr/>
          </p:nvSpPr>
          <p:spPr>
            <a:xfrm>
              <a:off x="26928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2</a:t>
              </a:r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5720637" y="2204196"/>
            <a:ext cx="840342" cy="679873"/>
            <a:chOff x="0" y="0"/>
            <a:chExt cx="840341" cy="679872"/>
          </a:xfrm>
        </p:grpSpPr>
        <p:sp>
          <p:nvSpPr>
            <p:cNvPr id="178" name="Rectangle"/>
            <p:cNvSpPr/>
            <p:nvPr/>
          </p:nvSpPr>
          <p:spPr>
            <a:xfrm>
              <a:off x="0" y="12700"/>
              <a:ext cx="840342" cy="667173"/>
            </a:xfrm>
            <a:prstGeom prst="rect">
              <a:avLst/>
            </a:prstGeom>
            <a:solidFill>
              <a:srgbClr val="79B0DC">
                <a:alpha val="2377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" name="Section 3"/>
            <p:cNvSpPr txBox="1"/>
            <p:nvPr/>
          </p:nvSpPr>
          <p:spPr>
            <a:xfrm>
              <a:off x="8221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3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3860953" y="3694244"/>
            <a:ext cx="2815850" cy="431801"/>
            <a:chOff x="0" y="0"/>
            <a:chExt cx="2815849" cy="431800"/>
          </a:xfrm>
        </p:grpSpPr>
        <p:sp>
          <p:nvSpPr>
            <p:cNvPr id="181" name="Title"/>
            <p:cNvSpPr txBox="1"/>
            <p:nvPr/>
          </p:nvSpPr>
          <p:spPr>
            <a:xfrm>
              <a:off x="0" y="-1"/>
              <a:ext cx="63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 sz="2500" b="0">
                  <a:solidFill>
                    <a:srgbClr val="628DB5"/>
                  </a:solidFill>
                </a:defRPr>
              </a:pPr>
              <a:r>
                <a:t>Title</a:t>
              </a:r>
            </a:p>
          </p:txBody>
        </p:sp>
        <p:sp>
          <p:nvSpPr>
            <p:cNvPr id="182" name="Line"/>
            <p:cNvSpPr/>
            <p:nvPr/>
          </p:nvSpPr>
          <p:spPr>
            <a:xfrm>
              <a:off x="17118" y="20678"/>
              <a:ext cx="2798732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84" name="SUBSUBTITLE"/>
          <p:cNvSpPr txBox="1"/>
          <p:nvPr/>
        </p:nvSpPr>
        <p:spPr>
          <a:xfrm>
            <a:off x="3860953" y="4526399"/>
            <a:ext cx="96545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SUBSUBTITLE</a:t>
            </a:r>
          </a:p>
        </p:txBody>
      </p:sp>
      <p:sp>
        <p:nvSpPr>
          <p:cNvPr id="185" name="Layout Suggestions"/>
          <p:cNvSpPr txBox="1"/>
          <p:nvPr/>
        </p:nvSpPr>
        <p:spPr>
          <a:xfrm>
            <a:off x="3745370" y="1219199"/>
            <a:ext cx="262128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Layout Suggestions</a:t>
            </a:r>
          </a:p>
        </p:txBody>
      </p:sp>
      <p:sp>
        <p:nvSpPr>
          <p:cNvPr id="186" name="Line"/>
          <p:cNvSpPr/>
          <p:nvPr/>
        </p:nvSpPr>
        <p:spPr>
          <a:xfrm>
            <a:off x="3707856" y="1217208"/>
            <a:ext cx="3079672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7" name="Copyright"/>
          <p:cNvSpPr txBox="1"/>
          <p:nvPr/>
        </p:nvSpPr>
        <p:spPr>
          <a:xfrm>
            <a:off x="3667488" y="8139981"/>
            <a:ext cx="13430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Copyright</a:t>
            </a:r>
          </a:p>
        </p:txBody>
      </p:sp>
      <p:sp>
        <p:nvSpPr>
          <p:cNvPr id="188" name="Line"/>
          <p:cNvSpPr/>
          <p:nvPr/>
        </p:nvSpPr>
        <p:spPr>
          <a:xfrm>
            <a:off x="3635278" y="8176089"/>
            <a:ext cx="3079671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9" name="Useful Elements"/>
          <p:cNvSpPr txBox="1"/>
          <p:nvPr/>
        </p:nvSpPr>
        <p:spPr>
          <a:xfrm>
            <a:off x="7151460" y="1219199"/>
            <a:ext cx="21793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Useful Elements</a:t>
            </a:r>
          </a:p>
        </p:txBody>
      </p:sp>
      <p:sp>
        <p:nvSpPr>
          <p:cNvPr id="190" name="Line"/>
          <p:cNvSpPr/>
          <p:nvPr/>
        </p:nvSpPr>
        <p:spPr>
          <a:xfrm>
            <a:off x="7124372" y="1217208"/>
            <a:ext cx="3079672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1" name="Logistics"/>
          <p:cNvSpPr txBox="1"/>
          <p:nvPr/>
        </p:nvSpPr>
        <p:spPr>
          <a:xfrm>
            <a:off x="10573099" y="1216961"/>
            <a:ext cx="11887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Logistics</a:t>
            </a:r>
          </a:p>
        </p:txBody>
      </p:sp>
      <p:sp>
        <p:nvSpPr>
          <p:cNvPr id="192" name="Line"/>
          <p:cNvSpPr/>
          <p:nvPr/>
        </p:nvSpPr>
        <p:spPr>
          <a:xfrm>
            <a:off x="10540889" y="1214970"/>
            <a:ext cx="3079671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193" name="Table"/>
          <p:cNvGraphicFramePr/>
          <p:nvPr/>
        </p:nvGraphicFramePr>
        <p:xfrm>
          <a:off x="7387981" y="9076514"/>
          <a:ext cx="2879093" cy="904240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98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sub-option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The LaTeX package to process citations, natbib, biblatex or none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Let readers to toggle the display of R code, "none", "hide", or "show"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Beamer color theme to use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5" name="These are just font awesome characters"/>
          <p:cNvSpPr txBox="1"/>
          <p:nvPr/>
        </p:nvSpPr>
        <p:spPr>
          <a:xfrm>
            <a:off x="7346923" y="4249426"/>
            <a:ext cx="2763056" cy="2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These are just f</a:t>
            </a:r>
            <a:r>
              <a:rPr b="1"/>
              <a:t>ont awesome</a:t>
            </a:r>
            <a:r>
              <a:t> characters</a:t>
            </a:r>
          </a:p>
        </p:txBody>
      </p:sp>
      <p:sp>
        <p:nvSpPr>
          <p:cNvPr id="202" name="ICONS"/>
          <p:cNvSpPr txBox="1"/>
          <p:nvPr/>
        </p:nvSpPr>
        <p:spPr>
          <a:xfrm>
            <a:off x="7189707" y="4060795"/>
            <a:ext cx="457354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ICONS</a:t>
            </a:r>
          </a:p>
        </p:txBody>
      </p:sp>
      <p:sp>
        <p:nvSpPr>
          <p:cNvPr id="203" name="MOCK TABLES"/>
          <p:cNvSpPr txBox="1"/>
          <p:nvPr/>
        </p:nvSpPr>
        <p:spPr>
          <a:xfrm>
            <a:off x="7189707" y="5303186"/>
            <a:ext cx="97658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TABLES</a:t>
            </a:r>
          </a:p>
        </p:txBody>
      </p:sp>
      <p:sp>
        <p:nvSpPr>
          <p:cNvPr id="204" name="MOCK GRAPHS"/>
          <p:cNvSpPr txBox="1"/>
          <p:nvPr/>
        </p:nvSpPr>
        <p:spPr>
          <a:xfrm>
            <a:off x="7189707" y="7605712"/>
            <a:ext cx="1026263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GRAPHS</a:t>
            </a:r>
          </a:p>
        </p:txBody>
      </p:sp>
      <p:sp>
        <p:nvSpPr>
          <p:cNvPr id="205" name="TABLES"/>
          <p:cNvSpPr txBox="1"/>
          <p:nvPr/>
        </p:nvSpPr>
        <p:spPr>
          <a:xfrm>
            <a:off x="7189707" y="8751826"/>
            <a:ext cx="54346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TABLES</a:t>
            </a:r>
          </a:p>
        </p:txBody>
      </p:sp>
      <p:sp>
        <p:nvSpPr>
          <p:cNvPr id="206" name="CODE"/>
          <p:cNvSpPr txBox="1"/>
          <p:nvPr/>
        </p:nvSpPr>
        <p:spPr>
          <a:xfrm>
            <a:off x="7189707" y="1857135"/>
            <a:ext cx="40569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CODE</a:t>
            </a:r>
          </a:p>
        </p:txBody>
      </p:sp>
      <p:sp>
        <p:nvSpPr>
          <p:cNvPr id="207" name="ggplot(mpg, aes(hwy, cty)) +…"/>
          <p:cNvSpPr txBox="1"/>
          <p:nvPr/>
        </p:nvSpPr>
        <p:spPr>
          <a:xfrm>
            <a:off x="7394331" y="2512088"/>
            <a:ext cx="2805496" cy="655241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ggplot(mpg, aes(hwy, cty))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geom_point(aes(size = fl))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geom_smooth(method ="lm")</a:t>
            </a:r>
          </a:p>
        </p:txBody>
      </p:sp>
      <p:sp>
        <p:nvSpPr>
          <p:cNvPr id="208" name="Where possible, use code that works when run."/>
          <p:cNvSpPr txBox="1"/>
          <p:nvPr/>
        </p:nvSpPr>
        <p:spPr>
          <a:xfrm>
            <a:off x="7346923" y="2034030"/>
            <a:ext cx="2763056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Where possible,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that works</a:t>
            </a:r>
            <a:r>
              <a:t>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when run.</a:t>
            </a:r>
          </a:p>
        </p:txBody>
      </p:sp>
      <p:sp>
        <p:nvSpPr>
          <p:cNvPr id="209" name="can help explain"/>
          <p:cNvSpPr/>
          <p:nvPr/>
        </p:nvSpPr>
        <p:spPr>
          <a:xfrm>
            <a:off x="8357143" y="3131961"/>
            <a:ext cx="879873" cy="578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8" y="0"/>
                </a:moveTo>
                <a:lnTo>
                  <a:pt x="9519" y="4996"/>
                </a:lnTo>
                <a:lnTo>
                  <a:pt x="1832" y="4996"/>
                </a:lnTo>
                <a:cubicBezTo>
                  <a:pt x="822" y="4996"/>
                  <a:pt x="0" y="6247"/>
                  <a:pt x="0" y="7783"/>
                </a:cubicBezTo>
                <a:lnTo>
                  <a:pt x="0" y="18813"/>
                </a:lnTo>
                <a:cubicBezTo>
                  <a:pt x="0" y="20349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349"/>
                  <a:pt x="21600" y="18813"/>
                </a:cubicBezTo>
                <a:lnTo>
                  <a:pt x="21600" y="7783"/>
                </a:lnTo>
                <a:cubicBezTo>
                  <a:pt x="21600" y="6247"/>
                  <a:pt x="20787" y="4996"/>
                  <a:pt x="19778" y="4996"/>
                </a:cubicBezTo>
                <a:lnTo>
                  <a:pt x="11964" y="4996"/>
                </a:lnTo>
                <a:lnTo>
                  <a:pt x="10698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can help explain </a:t>
            </a:r>
          </a:p>
        </p:txBody>
      </p:sp>
      <p:sp>
        <p:nvSpPr>
          <p:cNvPr id="210" name="Word balloons"/>
          <p:cNvSpPr/>
          <p:nvPr/>
        </p:nvSpPr>
        <p:spPr>
          <a:xfrm>
            <a:off x="7387981" y="3127595"/>
            <a:ext cx="879873" cy="58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78" y="0"/>
                </a:moveTo>
                <a:lnTo>
                  <a:pt x="12286" y="4959"/>
                </a:lnTo>
                <a:lnTo>
                  <a:pt x="1832" y="4959"/>
                </a:lnTo>
                <a:cubicBezTo>
                  <a:pt x="822" y="4959"/>
                  <a:pt x="0" y="6200"/>
                  <a:pt x="0" y="7725"/>
                </a:cubicBezTo>
                <a:lnTo>
                  <a:pt x="0" y="18834"/>
                </a:lnTo>
                <a:cubicBezTo>
                  <a:pt x="0" y="20358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358"/>
                  <a:pt x="21600" y="18834"/>
                </a:cubicBezTo>
                <a:lnTo>
                  <a:pt x="21600" y="7725"/>
                </a:lnTo>
                <a:cubicBezTo>
                  <a:pt x="21600" y="6200"/>
                  <a:pt x="20787" y="4959"/>
                  <a:pt x="19778" y="4959"/>
                </a:cubicBezTo>
                <a:lnTo>
                  <a:pt x="15248" y="4959"/>
                </a:lnTo>
                <a:lnTo>
                  <a:pt x="15978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Word balloons</a:t>
            </a:r>
          </a:p>
        </p:txBody>
      </p:sp>
      <p:sp>
        <p:nvSpPr>
          <p:cNvPr id="221" name="code"/>
          <p:cNvSpPr/>
          <p:nvPr/>
        </p:nvSpPr>
        <p:spPr>
          <a:xfrm>
            <a:off x="9326304" y="3127992"/>
            <a:ext cx="879873" cy="582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55" y="0"/>
                </a:moveTo>
                <a:lnTo>
                  <a:pt x="5563" y="5109"/>
                </a:lnTo>
                <a:lnTo>
                  <a:pt x="1832" y="5109"/>
                </a:lnTo>
                <a:cubicBezTo>
                  <a:pt x="822" y="5109"/>
                  <a:pt x="0" y="6352"/>
                  <a:pt x="0" y="7877"/>
                </a:cubicBezTo>
                <a:lnTo>
                  <a:pt x="0" y="18832"/>
                </a:lnTo>
                <a:cubicBezTo>
                  <a:pt x="0" y="20357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357"/>
                  <a:pt x="21600" y="18832"/>
                </a:cubicBezTo>
                <a:lnTo>
                  <a:pt x="21600" y="7877"/>
                </a:lnTo>
                <a:cubicBezTo>
                  <a:pt x="21600" y="6352"/>
                  <a:pt x="20787" y="5109"/>
                  <a:pt x="19778" y="5109"/>
                </a:cubicBezTo>
                <a:lnTo>
                  <a:pt x="8759" y="5109"/>
                </a:lnTo>
                <a:lnTo>
                  <a:pt x="4355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code</a:t>
            </a:r>
          </a:p>
        </p:txBody>
      </p:sp>
      <p:sp>
        <p:nvSpPr>
          <p:cNvPr id="222" name="Line"/>
          <p:cNvSpPr/>
          <p:nvPr/>
        </p:nvSpPr>
        <p:spPr>
          <a:xfrm>
            <a:off x="7148465" y="1814019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3" name="Line"/>
          <p:cNvSpPr/>
          <p:nvPr/>
        </p:nvSpPr>
        <p:spPr>
          <a:xfrm>
            <a:off x="7148465" y="4005615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>
            <a:off x="7148465" y="5234967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5" name="Line"/>
          <p:cNvSpPr/>
          <p:nvPr/>
        </p:nvSpPr>
        <p:spPr>
          <a:xfrm>
            <a:off x="7148465" y="7556165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6" name="Line"/>
          <p:cNvSpPr/>
          <p:nvPr/>
        </p:nvSpPr>
        <p:spPr>
          <a:xfrm>
            <a:off x="7148465" y="8705702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7" name="This template uses several fonts: Helvetica Neue, Menlo, Source Sans pro, which you can acquire for free here,  www.fontsquirrel.com/fonts/source-sans-pro, and Font Awesome, which you can acquire here, fortawesome.github.io/Font-Awesome/get-started/"/>
          <p:cNvSpPr txBox="1"/>
          <p:nvPr/>
        </p:nvSpPr>
        <p:spPr>
          <a:xfrm>
            <a:off x="10642182" y="2148297"/>
            <a:ext cx="2818196" cy="133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This template uses several fonts: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Helvetica Neue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>
                <a:latin typeface="Menlo"/>
                <a:ea typeface="Menlo"/>
                <a:cs typeface="Menlo"/>
                <a:sym typeface="Menlo"/>
              </a:rPr>
              <a:t>Menlo</a:t>
            </a:r>
            <a:r>
              <a:t>,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Source Sans pro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for free here, 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www.fontsquirrel.com/fonts/source-sans-pro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, and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Font Awesome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here,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fortawesome.github.io/Font-Awesome/get-started/</a:t>
            </a:r>
          </a:p>
        </p:txBody>
      </p:sp>
      <p:sp>
        <p:nvSpPr>
          <p:cNvPr id="228" name="To use a font awesome icon, copy and paste one from here fortawesome.github.io/Font-Awesome/cheatsheet/. Then set the text font to font awesome."/>
          <p:cNvSpPr txBox="1"/>
          <p:nvPr/>
        </p:nvSpPr>
        <p:spPr>
          <a:xfrm>
            <a:off x="10642182" y="3768178"/>
            <a:ext cx="2912301" cy="775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rPr dirty="0"/>
              <a:t>To use a </a:t>
            </a:r>
            <a:r>
              <a:rPr b="1" dirty="0"/>
              <a:t>font awesome</a:t>
            </a:r>
            <a:r>
              <a:rPr dirty="0"/>
              <a:t> icon, copy and paste one from here </a:t>
            </a:r>
            <a:r>
              <a:rPr lang="en-US" u="sng" dirty="0">
                <a:hlinkClick r:id="rId9"/>
              </a:rPr>
              <a:t>https://fontawesome.com/v4/cheatsheet/</a:t>
            </a:r>
            <a:r>
              <a:rPr lang="en-US" u="sng" dirty="0"/>
              <a:t>  </a:t>
            </a:r>
            <a:r>
              <a:rPr dirty="0"/>
              <a:t>Then set the text font to font awesome.</a:t>
            </a:r>
          </a:p>
        </p:txBody>
      </p:sp>
      <p:sp>
        <p:nvSpPr>
          <p:cNvPr id="229" name="Select multiple elements by holding down shift and then selecting each. Click on a selected element before letting go of shift to unselect it.…"/>
          <p:cNvSpPr txBox="1"/>
          <p:nvPr/>
        </p:nvSpPr>
        <p:spPr>
          <a:xfrm>
            <a:off x="10642182" y="7500524"/>
            <a:ext cx="2912301" cy="237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b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Select multiple elements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by holding down shift and then selecting each. Click on a selected element before letting go of shift to unselect it.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group elements together.</a:t>
            </a:r>
            <a:r>
              <a:t> 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elect them all , then click Arrange &gt; Group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evenly space multiple objects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select them all then Right Click &gt; Align objects or Right Click &gt; Distribute objects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Click on a table, then visit Format &gt;Table &gt; Row and Column Size to make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 width rows/columns</a:t>
            </a:r>
            <a:r>
              <a:t>.</a:t>
            </a:r>
          </a:p>
        </p:txBody>
      </p:sp>
      <p:sp>
        <p:nvSpPr>
          <p:cNvPr id="230" name="I make my cheatsheets in Apple Keynote, and not latex or R Markdown, because presentation software makes it much easier to tweak the visual appearance of a document"/>
          <p:cNvSpPr txBox="1"/>
          <p:nvPr/>
        </p:nvSpPr>
        <p:spPr>
          <a:xfrm>
            <a:off x="10642182" y="5651058"/>
            <a:ext cx="2912301" cy="9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I make my cheatsheets in </a:t>
            </a:r>
            <a:r>
              <a:rPr b="1"/>
              <a:t>Apple Keynote</a:t>
            </a:r>
            <a:r>
              <a:t>, and not latex or R Markdown, because presentation software makes it much easier to tweak the visual appearance of a document</a:t>
            </a:r>
          </a:p>
        </p:txBody>
      </p:sp>
      <p:sp>
        <p:nvSpPr>
          <p:cNvPr id="231" name="FONTS"/>
          <p:cNvSpPr txBox="1"/>
          <p:nvPr/>
        </p:nvSpPr>
        <p:spPr>
          <a:xfrm>
            <a:off x="10642182" y="1857135"/>
            <a:ext cx="48768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FONTS</a:t>
            </a:r>
          </a:p>
        </p:txBody>
      </p:sp>
      <p:sp>
        <p:nvSpPr>
          <p:cNvPr id="232" name="KEYNOTE"/>
          <p:cNvSpPr txBox="1"/>
          <p:nvPr/>
        </p:nvSpPr>
        <p:spPr>
          <a:xfrm>
            <a:off x="10642182" y="5383897"/>
            <a:ext cx="66477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</a:t>
            </a:r>
          </a:p>
        </p:txBody>
      </p:sp>
      <p:sp>
        <p:nvSpPr>
          <p:cNvPr id="233" name="KEYNOTE TIPS"/>
          <p:cNvSpPr txBox="1"/>
          <p:nvPr/>
        </p:nvSpPr>
        <p:spPr>
          <a:xfrm>
            <a:off x="10642182" y="7093032"/>
            <a:ext cx="999898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 TIPS</a:t>
            </a:r>
          </a:p>
        </p:txBody>
      </p:sp>
      <p:sp>
        <p:nvSpPr>
          <p:cNvPr id="234" name="Line"/>
          <p:cNvSpPr/>
          <p:nvPr/>
        </p:nvSpPr>
        <p:spPr>
          <a:xfrm>
            <a:off x="10564983" y="5249878"/>
            <a:ext cx="303148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35" name="Line"/>
          <p:cNvSpPr/>
          <p:nvPr/>
        </p:nvSpPr>
        <p:spPr>
          <a:xfrm>
            <a:off x="10535538" y="1814019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49" name="Group"/>
          <p:cNvGrpSpPr/>
          <p:nvPr/>
        </p:nvGrpSpPr>
        <p:grpSpPr>
          <a:xfrm>
            <a:off x="392579" y="4503609"/>
            <a:ext cx="2877191" cy="1066589"/>
            <a:chOff x="0" y="0"/>
            <a:chExt cx="2877189" cy="1066587"/>
          </a:xfrm>
        </p:grpSpPr>
        <p:pic>
          <p:nvPicPr>
            <p:cNvPr id="237" name="ggplot2-cheatsheet.png" descr="ggplot2-cheatshee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70976" cy="1059391"/>
            </a:xfrm>
            <a:prstGeom prst="rect">
              <a:avLst/>
            </a:prstGeom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40" name="Group"/>
            <p:cNvGrpSpPr/>
            <p:nvPr/>
          </p:nvGrpSpPr>
          <p:grpSpPr>
            <a:xfrm>
              <a:off x="144509" y="98571"/>
              <a:ext cx="1247567" cy="968017"/>
              <a:chOff x="0" y="0"/>
              <a:chExt cx="1247566" cy="968016"/>
            </a:xfrm>
          </p:grpSpPr>
          <p:sp>
            <p:nvSpPr>
              <p:cNvPr id="238" name="Line"/>
              <p:cNvSpPr/>
              <p:nvPr/>
            </p:nvSpPr>
            <p:spPr>
              <a:xfrm>
                <a:off x="-1" y="0"/>
                <a:ext cx="1119317" cy="861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600" extrusionOk="0">
                    <a:moveTo>
                      <a:pt x="854" y="685"/>
                    </a:moveTo>
                    <a:cubicBezTo>
                      <a:pt x="275" y="4059"/>
                      <a:pt x="-11" y="7506"/>
                      <a:pt x="0" y="10963"/>
                    </a:cubicBezTo>
                    <a:cubicBezTo>
                      <a:pt x="12" y="14423"/>
                      <a:pt x="321" y="17871"/>
                      <a:pt x="923" y="21242"/>
                    </a:cubicBezTo>
                    <a:cubicBezTo>
                      <a:pt x="1303" y="17428"/>
                      <a:pt x="2054" y="13692"/>
                      <a:pt x="3156" y="10123"/>
                    </a:cubicBezTo>
                    <a:cubicBezTo>
                      <a:pt x="4268" y="6522"/>
                      <a:pt x="5730" y="3120"/>
                      <a:pt x="7506" y="0"/>
                    </a:cubicBezTo>
                    <a:cubicBezTo>
                      <a:pt x="7027" y="1691"/>
                      <a:pt x="6780" y="3479"/>
                      <a:pt x="6776" y="5281"/>
                    </a:cubicBezTo>
                    <a:cubicBezTo>
                      <a:pt x="6772" y="7081"/>
                      <a:pt x="7011" y="8869"/>
                      <a:pt x="7482" y="10562"/>
                    </a:cubicBezTo>
                    <a:cubicBezTo>
                      <a:pt x="6673" y="12123"/>
                      <a:pt x="6240" y="13961"/>
                      <a:pt x="6236" y="15843"/>
                    </a:cubicBezTo>
                    <a:cubicBezTo>
                      <a:pt x="6233" y="17722"/>
                      <a:pt x="6658" y="19560"/>
                      <a:pt x="7458" y="21124"/>
                    </a:cubicBezTo>
                    <a:cubicBezTo>
                      <a:pt x="7594" y="17646"/>
                      <a:pt x="8125" y="14214"/>
                      <a:pt x="9034" y="10938"/>
                    </a:cubicBezTo>
                    <a:cubicBezTo>
                      <a:pt x="10021" y="7383"/>
                      <a:pt x="11440" y="4056"/>
                      <a:pt x="13237" y="1085"/>
                    </a:cubicBezTo>
                    <a:cubicBezTo>
                      <a:pt x="12734" y="2559"/>
                      <a:pt x="12494" y="4162"/>
                      <a:pt x="12536" y="5774"/>
                    </a:cubicBezTo>
                    <a:cubicBezTo>
                      <a:pt x="12573" y="7165"/>
                      <a:pt x="12819" y="8533"/>
                      <a:pt x="13261" y="9800"/>
                    </a:cubicBezTo>
                    <a:cubicBezTo>
                      <a:pt x="12874" y="10854"/>
                      <a:pt x="12673" y="12007"/>
                      <a:pt x="12674" y="13174"/>
                    </a:cubicBezTo>
                    <a:cubicBezTo>
                      <a:pt x="12675" y="14342"/>
                      <a:pt x="12878" y="15495"/>
                      <a:pt x="13268" y="16547"/>
                    </a:cubicBezTo>
                    <a:cubicBezTo>
                      <a:pt x="12947" y="16864"/>
                      <a:pt x="12759" y="17358"/>
                      <a:pt x="12761" y="17881"/>
                    </a:cubicBezTo>
                    <a:cubicBezTo>
                      <a:pt x="12763" y="18409"/>
                      <a:pt x="12958" y="18904"/>
                      <a:pt x="13285" y="19215"/>
                    </a:cubicBezTo>
                    <a:cubicBezTo>
                      <a:pt x="13803" y="16210"/>
                      <a:pt x="14523" y="13270"/>
                      <a:pt x="15438" y="10430"/>
                    </a:cubicBezTo>
                    <a:cubicBezTo>
                      <a:pt x="16500" y="7130"/>
                      <a:pt x="17818" y="3981"/>
                      <a:pt x="19372" y="1029"/>
                    </a:cubicBezTo>
                    <a:cubicBezTo>
                      <a:pt x="19154" y="1685"/>
                      <a:pt x="19042" y="2392"/>
                      <a:pt x="19042" y="3107"/>
                    </a:cubicBezTo>
                    <a:cubicBezTo>
                      <a:pt x="19042" y="3821"/>
                      <a:pt x="19154" y="4528"/>
                      <a:pt x="19372" y="5184"/>
                    </a:cubicBezTo>
                    <a:cubicBezTo>
                      <a:pt x="18985" y="5878"/>
                      <a:pt x="18777" y="6713"/>
                      <a:pt x="18777" y="7570"/>
                    </a:cubicBezTo>
                    <a:cubicBezTo>
                      <a:pt x="18777" y="8427"/>
                      <a:pt x="18985" y="9263"/>
                      <a:pt x="19372" y="9957"/>
                    </a:cubicBezTo>
                    <a:cubicBezTo>
                      <a:pt x="18824" y="10876"/>
                      <a:pt x="18527" y="12005"/>
                      <a:pt x="18527" y="13168"/>
                    </a:cubicBezTo>
                    <a:cubicBezTo>
                      <a:pt x="18527" y="14331"/>
                      <a:pt x="18824" y="15461"/>
                      <a:pt x="19372" y="16380"/>
                    </a:cubicBezTo>
                    <a:cubicBezTo>
                      <a:pt x="19054" y="16693"/>
                      <a:pt x="18854" y="17169"/>
                      <a:pt x="18825" y="17687"/>
                    </a:cubicBezTo>
                    <a:cubicBezTo>
                      <a:pt x="18797" y="18162"/>
                      <a:pt x="18916" y="18632"/>
                      <a:pt x="19155" y="18994"/>
                    </a:cubicBezTo>
                    <a:cubicBezTo>
                      <a:pt x="18064" y="18928"/>
                      <a:pt x="16972" y="19093"/>
                      <a:pt x="15921" y="19481"/>
                    </a:cubicBezTo>
                    <a:cubicBezTo>
                      <a:pt x="14732" y="19920"/>
                      <a:pt x="13615" y="20638"/>
                      <a:pt x="12625" y="21600"/>
                    </a:cubicBezTo>
                    <a:cubicBezTo>
                      <a:pt x="14146" y="21108"/>
                      <a:pt x="15710" y="20869"/>
                      <a:pt x="17277" y="20888"/>
                    </a:cubicBezTo>
                    <a:cubicBezTo>
                      <a:pt x="18731" y="20905"/>
                      <a:pt x="20178" y="21144"/>
                      <a:pt x="21589" y="2160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39" name="Triangle"/>
              <p:cNvSpPr/>
              <p:nvPr/>
            </p:nvSpPr>
            <p:spPr>
              <a:xfrm rot="6477870">
                <a:off x="1104609" y="825059"/>
                <a:ext cx="126530" cy="126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248" name="Group"/>
            <p:cNvGrpSpPr/>
            <p:nvPr/>
          </p:nvGrpSpPr>
          <p:grpSpPr>
            <a:xfrm>
              <a:off x="1501209" y="0"/>
              <a:ext cx="1375981" cy="1059391"/>
              <a:chOff x="0" y="0"/>
              <a:chExt cx="1375980" cy="1059390"/>
            </a:xfrm>
          </p:grpSpPr>
          <p:pic>
            <p:nvPicPr>
              <p:cNvPr id="241" name="ggplot2-cheatsheet.png" descr="ggplot2-cheatsheet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2" y="0"/>
                <a:ext cx="1370977" cy="1059391"/>
              </a:xfrm>
              <a:prstGeom prst="rect">
                <a:avLst/>
              </a:prstGeom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42" name="Rectangle"/>
              <p:cNvSpPr/>
              <p:nvPr/>
            </p:nvSpPr>
            <p:spPr>
              <a:xfrm>
                <a:off x="0" y="2645"/>
                <a:ext cx="1371600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243" name="ggplot2-cheatsheet.png" descr="ggplot2-cheatsheet.png"/>
              <p:cNvPicPr>
                <a:picLocks noChangeAspect="1"/>
              </p:cNvPicPr>
              <p:nvPr/>
            </p:nvPicPr>
            <p:blipFill>
              <a:blip r:embed="rId10"/>
              <a:srcRect l="50670" t="5520" r="2092" b="17626"/>
              <a:stretch>
                <a:fillRect/>
              </a:stretch>
            </p:blipFill>
            <p:spPr>
              <a:xfrm>
                <a:off x="696342" y="59856"/>
                <a:ext cx="647606" cy="8141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4" name="Rectangle"/>
              <p:cNvSpPr/>
              <p:nvPr/>
            </p:nvSpPr>
            <p:spPr>
              <a:xfrm>
                <a:off x="4380" y="2645"/>
                <a:ext cx="1371601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245" name="ggplot2-cheatsheet.png" descr="ggplot2-cheatsheet.png"/>
              <p:cNvPicPr>
                <a:picLocks noChangeAspect="1"/>
              </p:cNvPicPr>
              <p:nvPr/>
            </p:nvPicPr>
            <p:blipFill>
              <a:blip r:embed="rId10"/>
              <a:srcRect l="73554" t="25553" r="2092" b="55133"/>
              <a:stretch>
                <a:fillRect/>
              </a:stretch>
            </p:blipFill>
            <p:spPr>
              <a:xfrm>
                <a:off x="1007851" y="267807"/>
                <a:ext cx="333876" cy="2046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6" name="Rectangle"/>
              <p:cNvSpPr/>
              <p:nvPr/>
            </p:nvSpPr>
            <p:spPr>
              <a:xfrm>
                <a:off x="4380" y="2645"/>
                <a:ext cx="1371601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247" name="ggplot2-cheatsheet.png" descr="ggplot2-cheatsheet.png"/>
              <p:cNvPicPr>
                <a:picLocks noChangeAspect="1"/>
              </p:cNvPicPr>
              <p:nvPr/>
            </p:nvPicPr>
            <p:blipFill>
              <a:blip r:embed="rId10"/>
              <a:srcRect l="73554" t="34350" r="2092" b="60546"/>
              <a:stretch>
                <a:fillRect/>
              </a:stretch>
            </p:blipFill>
            <p:spPr>
              <a:xfrm>
                <a:off x="1007851" y="355914"/>
                <a:ext cx="333876" cy="54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57" name="Group"/>
          <p:cNvGrpSpPr/>
          <p:nvPr/>
        </p:nvGrpSpPr>
        <p:grpSpPr>
          <a:xfrm>
            <a:off x="583598" y="7724812"/>
            <a:ext cx="2495154" cy="781281"/>
            <a:chOff x="0" y="0"/>
            <a:chExt cx="2495152" cy="781279"/>
          </a:xfrm>
        </p:grpSpPr>
        <p:sp>
          <p:nvSpPr>
            <p:cNvPr id="250" name="i + geom_area() x, y, alpha, color, fill, linetype, size…"/>
            <p:cNvSpPr txBox="1"/>
            <p:nvPr/>
          </p:nvSpPr>
          <p:spPr>
            <a:xfrm>
              <a:off x="437483" y="0"/>
              <a:ext cx="2057670" cy="78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70000"/>
                </a:lnSpc>
                <a:spcBef>
                  <a:spcPts val="1100"/>
                </a:spcBef>
                <a:defRPr sz="1000">
                  <a:solidFill>
                    <a:srgbClr val="000000"/>
                  </a:solidFill>
                </a:defRPr>
              </a:pPr>
              <a:r>
                <a:t>i + geom_area()</a:t>
              </a:r>
              <a:br/>
              <a:r>
                <a:rPr b="0"/>
                <a:t>x, y, alpha, color, fill, linetype, size</a:t>
              </a:r>
            </a:p>
            <a:p>
              <a:pPr>
                <a:lnSpc>
                  <a:spcPct val="70000"/>
                </a:lnSpc>
                <a:spcBef>
                  <a:spcPts val="1100"/>
                </a:spcBef>
                <a:defRPr sz="1000">
                  <a:solidFill>
                    <a:srgbClr val="000000"/>
                  </a:solidFill>
                </a:defRPr>
              </a:pPr>
              <a:r>
                <a:t>i + geom_line()</a:t>
              </a:r>
              <a:br>
                <a:rPr b="0"/>
              </a:br>
              <a:r>
                <a:rPr b="0"/>
                <a:t>x, y, alpha, color, group, linetype, size</a:t>
              </a:r>
            </a:p>
          </p:txBody>
        </p:sp>
        <p:grpSp>
          <p:nvGrpSpPr>
            <p:cNvPr id="253" name="Group"/>
            <p:cNvGrpSpPr/>
            <p:nvPr/>
          </p:nvGrpSpPr>
          <p:grpSpPr>
            <a:xfrm>
              <a:off x="0" y="406"/>
              <a:ext cx="360852" cy="358034"/>
              <a:chOff x="0" y="0"/>
              <a:chExt cx="360851" cy="358032"/>
            </a:xfrm>
          </p:grpSpPr>
          <p:pic>
            <p:nvPicPr>
              <p:cNvPr id="251" name="Image" descr="Image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4" y="0"/>
                <a:ext cx="357938" cy="358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2" name="Shape"/>
              <p:cNvSpPr/>
              <p:nvPr/>
            </p:nvSpPr>
            <p:spPr>
              <a:xfrm>
                <a:off x="0" y="64434"/>
                <a:ext cx="357951" cy="29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494"/>
                    </a:moveTo>
                    <a:lnTo>
                      <a:pt x="2100" y="15338"/>
                    </a:lnTo>
                    <a:lnTo>
                      <a:pt x="3580" y="14133"/>
                    </a:lnTo>
                    <a:lnTo>
                      <a:pt x="4590" y="12375"/>
                    </a:lnTo>
                    <a:cubicBezTo>
                      <a:pt x="4727" y="12127"/>
                      <a:pt x="4864" y="11878"/>
                      <a:pt x="5001" y="11630"/>
                    </a:cubicBezTo>
                    <a:cubicBezTo>
                      <a:pt x="5138" y="11381"/>
                      <a:pt x="5276" y="11133"/>
                      <a:pt x="5413" y="10884"/>
                    </a:cubicBezTo>
                    <a:cubicBezTo>
                      <a:pt x="5582" y="11316"/>
                      <a:pt x="5751" y="11747"/>
                      <a:pt x="5921" y="12178"/>
                    </a:cubicBezTo>
                    <a:cubicBezTo>
                      <a:pt x="6090" y="12610"/>
                      <a:pt x="6260" y="13041"/>
                      <a:pt x="6429" y="13472"/>
                    </a:cubicBezTo>
                    <a:lnTo>
                      <a:pt x="8062" y="12224"/>
                    </a:lnTo>
                    <a:lnTo>
                      <a:pt x="9255" y="10392"/>
                    </a:lnTo>
                    <a:lnTo>
                      <a:pt x="10479" y="7160"/>
                    </a:lnTo>
                    <a:lnTo>
                      <a:pt x="12185" y="8959"/>
                    </a:lnTo>
                    <a:lnTo>
                      <a:pt x="13256" y="6557"/>
                    </a:lnTo>
                    <a:lnTo>
                      <a:pt x="14480" y="3207"/>
                    </a:lnTo>
                    <a:lnTo>
                      <a:pt x="15484" y="0"/>
                    </a:lnTo>
                    <a:lnTo>
                      <a:pt x="16816" y="3764"/>
                    </a:lnTo>
                    <a:lnTo>
                      <a:pt x="18301" y="3049"/>
                    </a:lnTo>
                    <a:lnTo>
                      <a:pt x="19746" y="6934"/>
                    </a:lnTo>
                    <a:lnTo>
                      <a:pt x="21600" y="10679"/>
                    </a:lnTo>
                    <a:lnTo>
                      <a:pt x="21458" y="21600"/>
                    </a:lnTo>
                    <a:lnTo>
                      <a:pt x="118" y="21508"/>
                    </a:lnTo>
                    <a:lnTo>
                      <a:pt x="0" y="16494"/>
                    </a:lnTo>
                    <a:close/>
                  </a:path>
                </a:pathLst>
              </a:cu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256" name="Group"/>
            <p:cNvGrpSpPr/>
            <p:nvPr/>
          </p:nvGrpSpPr>
          <p:grpSpPr>
            <a:xfrm>
              <a:off x="2533" y="396945"/>
              <a:ext cx="360323" cy="358033"/>
              <a:chOff x="0" y="0"/>
              <a:chExt cx="360321" cy="358032"/>
            </a:xfrm>
          </p:grpSpPr>
          <p:pic>
            <p:nvPicPr>
              <p:cNvPr id="254" name="Image" descr="Image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" y="0"/>
                <a:ext cx="357938" cy="358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5" name="Line"/>
              <p:cNvSpPr/>
              <p:nvPr/>
            </p:nvSpPr>
            <p:spPr>
              <a:xfrm>
                <a:off x="0" y="72284"/>
                <a:ext cx="360322" cy="223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04" y="20087"/>
                    </a:lnTo>
                    <a:lnTo>
                      <a:pt x="3587" y="18508"/>
                    </a:lnTo>
                    <a:lnTo>
                      <a:pt x="4599" y="16206"/>
                    </a:lnTo>
                    <a:cubicBezTo>
                      <a:pt x="4736" y="15881"/>
                      <a:pt x="4874" y="15555"/>
                      <a:pt x="5011" y="15230"/>
                    </a:cubicBezTo>
                    <a:cubicBezTo>
                      <a:pt x="5148" y="14905"/>
                      <a:pt x="5286" y="14579"/>
                      <a:pt x="5423" y="14254"/>
                    </a:cubicBezTo>
                    <a:cubicBezTo>
                      <a:pt x="5593" y="14819"/>
                      <a:pt x="5762" y="15384"/>
                      <a:pt x="5932" y="15948"/>
                    </a:cubicBezTo>
                    <a:cubicBezTo>
                      <a:pt x="6102" y="16513"/>
                      <a:pt x="6272" y="17078"/>
                      <a:pt x="6442" y="17643"/>
                    </a:cubicBezTo>
                    <a:lnTo>
                      <a:pt x="8078" y="16008"/>
                    </a:lnTo>
                    <a:lnTo>
                      <a:pt x="9272" y="13609"/>
                    </a:lnTo>
                    <a:lnTo>
                      <a:pt x="10499" y="9377"/>
                    </a:lnTo>
                    <a:lnTo>
                      <a:pt x="12208" y="11732"/>
                    </a:lnTo>
                    <a:lnTo>
                      <a:pt x="13281" y="8587"/>
                    </a:lnTo>
                    <a:lnTo>
                      <a:pt x="14507" y="4200"/>
                    </a:lnTo>
                    <a:lnTo>
                      <a:pt x="15513" y="0"/>
                    </a:lnTo>
                    <a:lnTo>
                      <a:pt x="16848" y="4930"/>
                    </a:lnTo>
                    <a:lnTo>
                      <a:pt x="18336" y="3993"/>
                    </a:lnTo>
                    <a:lnTo>
                      <a:pt x="19783" y="9080"/>
                    </a:lnTo>
                    <a:lnTo>
                      <a:pt x="21600" y="13583"/>
                    </a:lnTo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pic>
        <p:nvPicPr>
          <p:cNvPr id="258" name="rstudio.png" descr="rstudi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4357" y="6912030"/>
            <a:ext cx="660856" cy="765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devtools.png" descr="devtools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0018" y="6913984"/>
            <a:ext cx="657483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forcats.png" descr="forcats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3992" y="6913984"/>
            <a:ext cx="657483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tibble.png" descr="tibb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7967" y="6913984"/>
            <a:ext cx="657483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3841" y="7960462"/>
            <a:ext cx="448425" cy="4485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Group"/>
          <p:cNvGrpSpPr/>
          <p:nvPr/>
        </p:nvGrpSpPr>
        <p:grpSpPr>
          <a:xfrm>
            <a:off x="9616599" y="7962483"/>
            <a:ext cx="444501" cy="444501"/>
            <a:chOff x="0" y="0"/>
            <a:chExt cx="444500" cy="444500"/>
          </a:xfrm>
        </p:grpSpPr>
        <p:sp>
          <p:nvSpPr>
            <p:cNvPr id="263" name="Circle"/>
            <p:cNvSpPr/>
            <p:nvPr/>
          </p:nvSpPr>
          <p:spPr>
            <a:xfrm>
              <a:off x="0" y="0"/>
              <a:ext cx="444500" cy="444500"/>
            </a:xfrm>
            <a:prstGeom prst="ellipse">
              <a:avLst/>
            </a:prstGeom>
            <a:noFill/>
            <a:ln w="635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272" name="Group"/>
            <p:cNvGrpSpPr/>
            <p:nvPr/>
          </p:nvGrpSpPr>
          <p:grpSpPr>
            <a:xfrm>
              <a:off x="3414" y="360"/>
              <a:ext cx="440827" cy="440827"/>
              <a:chOff x="0" y="0"/>
              <a:chExt cx="440825" cy="440825"/>
            </a:xfrm>
          </p:grpSpPr>
          <p:sp>
            <p:nvSpPr>
              <p:cNvPr id="264" name="Circle"/>
              <p:cNvSpPr/>
              <p:nvPr/>
            </p:nvSpPr>
            <p:spPr>
              <a:xfrm>
                <a:off x="41035" y="44089"/>
                <a:ext cx="355601" cy="3556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5" name="Circle"/>
              <p:cNvSpPr/>
              <p:nvPr/>
            </p:nvSpPr>
            <p:spPr>
              <a:xfrm>
                <a:off x="85485" y="88539"/>
                <a:ext cx="266701" cy="2667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6" name="Circle"/>
              <p:cNvSpPr/>
              <p:nvPr/>
            </p:nvSpPr>
            <p:spPr>
              <a:xfrm>
                <a:off x="129935" y="132989"/>
                <a:ext cx="177801" cy="1778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7" name="Circle"/>
              <p:cNvSpPr/>
              <p:nvPr/>
            </p:nvSpPr>
            <p:spPr>
              <a:xfrm>
                <a:off x="174385" y="177439"/>
                <a:ext cx="88901" cy="889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8" name="Line"/>
              <p:cNvSpPr/>
              <p:nvPr/>
            </p:nvSpPr>
            <p:spPr>
              <a:xfrm>
                <a:off x="0" y="220412"/>
                <a:ext cx="440826" cy="1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69" name="Line"/>
              <p:cNvSpPr/>
              <p:nvPr/>
            </p:nvSpPr>
            <p:spPr>
              <a:xfrm flipV="1">
                <a:off x="220412" y="0"/>
                <a:ext cx="1" cy="440826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70" name="Line"/>
              <p:cNvSpPr/>
              <p:nvPr/>
            </p:nvSpPr>
            <p:spPr>
              <a:xfrm flipV="1">
                <a:off x="61179" y="64557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71" name="Line"/>
              <p:cNvSpPr/>
              <p:nvPr/>
            </p:nvSpPr>
            <p:spPr>
              <a:xfrm flipH="1" flipV="1">
                <a:off x="61179" y="65238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273" name="Shape"/>
            <p:cNvSpPr/>
            <p:nvPr/>
          </p:nvSpPr>
          <p:spPr>
            <a:xfrm>
              <a:off x="227410" y="168955"/>
              <a:ext cx="48808" cy="4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4" name="Shape"/>
            <p:cNvSpPr/>
            <p:nvPr/>
          </p:nvSpPr>
          <p:spPr>
            <a:xfrm rot="5400000">
              <a:off x="232933" y="218845"/>
              <a:ext cx="86907" cy="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5" name="Shape"/>
            <p:cNvSpPr/>
            <p:nvPr/>
          </p:nvSpPr>
          <p:spPr>
            <a:xfrm rot="10800000">
              <a:off x="97397" y="218996"/>
              <a:ext cx="127001" cy="12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6" name="Shape"/>
            <p:cNvSpPr/>
            <p:nvPr/>
          </p:nvSpPr>
          <p:spPr>
            <a:xfrm rot="16200000">
              <a:off x="52015" y="42261"/>
              <a:ext cx="172477" cy="17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83" name="Group"/>
          <p:cNvGrpSpPr/>
          <p:nvPr/>
        </p:nvGrpSpPr>
        <p:grpSpPr>
          <a:xfrm>
            <a:off x="9059438" y="7960461"/>
            <a:ext cx="448425" cy="448545"/>
            <a:chOff x="0" y="0"/>
            <a:chExt cx="448424" cy="448544"/>
          </a:xfrm>
        </p:grpSpPr>
        <p:pic>
          <p:nvPicPr>
            <p:cNvPr id="278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Rectangle"/>
            <p:cNvSpPr/>
            <p:nvPr/>
          </p:nvSpPr>
          <p:spPr>
            <a:xfrm>
              <a:off x="10653" y="391393"/>
              <a:ext cx="76201" cy="57151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0" name="Rectangle"/>
            <p:cNvSpPr/>
            <p:nvPr/>
          </p:nvSpPr>
          <p:spPr>
            <a:xfrm>
              <a:off x="123301" y="349982"/>
              <a:ext cx="76201" cy="98562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1" name="Rectangle"/>
            <p:cNvSpPr/>
            <p:nvPr/>
          </p:nvSpPr>
          <p:spPr>
            <a:xfrm>
              <a:off x="235948" y="266307"/>
              <a:ext cx="76201" cy="182238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2" name="Rectangle"/>
            <p:cNvSpPr/>
            <p:nvPr/>
          </p:nvSpPr>
          <p:spPr>
            <a:xfrm>
              <a:off x="348596" y="122911"/>
              <a:ext cx="76201" cy="325633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86" name="Group"/>
          <p:cNvGrpSpPr/>
          <p:nvPr/>
        </p:nvGrpSpPr>
        <p:grpSpPr>
          <a:xfrm>
            <a:off x="7949040" y="7960462"/>
            <a:ext cx="448425" cy="448544"/>
            <a:chOff x="0" y="0"/>
            <a:chExt cx="448424" cy="448543"/>
          </a:xfrm>
        </p:grpSpPr>
        <p:pic>
          <p:nvPicPr>
            <p:cNvPr id="284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5" name="Line"/>
            <p:cNvSpPr/>
            <p:nvPr/>
          </p:nvSpPr>
          <p:spPr>
            <a:xfrm>
              <a:off x="2587" y="92697"/>
              <a:ext cx="444185" cy="27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04" y="20087"/>
                  </a:lnTo>
                  <a:lnTo>
                    <a:pt x="3587" y="18508"/>
                  </a:lnTo>
                  <a:lnTo>
                    <a:pt x="4599" y="16206"/>
                  </a:lnTo>
                  <a:cubicBezTo>
                    <a:pt x="4736" y="15881"/>
                    <a:pt x="4874" y="15555"/>
                    <a:pt x="5011" y="15230"/>
                  </a:cubicBezTo>
                  <a:cubicBezTo>
                    <a:pt x="5148" y="14905"/>
                    <a:pt x="5286" y="14579"/>
                    <a:pt x="5423" y="14254"/>
                  </a:cubicBezTo>
                  <a:cubicBezTo>
                    <a:pt x="5593" y="14819"/>
                    <a:pt x="5762" y="15384"/>
                    <a:pt x="5932" y="15948"/>
                  </a:cubicBezTo>
                  <a:cubicBezTo>
                    <a:pt x="6102" y="16513"/>
                    <a:pt x="6272" y="17078"/>
                    <a:pt x="6442" y="17643"/>
                  </a:cubicBezTo>
                  <a:lnTo>
                    <a:pt x="8078" y="16008"/>
                  </a:lnTo>
                  <a:lnTo>
                    <a:pt x="9272" y="13609"/>
                  </a:lnTo>
                  <a:lnTo>
                    <a:pt x="10499" y="9377"/>
                  </a:lnTo>
                  <a:lnTo>
                    <a:pt x="12208" y="11732"/>
                  </a:lnTo>
                  <a:lnTo>
                    <a:pt x="13281" y="8587"/>
                  </a:lnTo>
                  <a:lnTo>
                    <a:pt x="14507" y="4200"/>
                  </a:lnTo>
                  <a:lnTo>
                    <a:pt x="15513" y="0"/>
                  </a:lnTo>
                  <a:lnTo>
                    <a:pt x="16848" y="4930"/>
                  </a:lnTo>
                  <a:lnTo>
                    <a:pt x="18336" y="3993"/>
                  </a:lnTo>
                  <a:lnTo>
                    <a:pt x="19783" y="9080"/>
                  </a:lnTo>
                  <a:lnTo>
                    <a:pt x="21600" y="13583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89" name="Group"/>
          <p:cNvGrpSpPr/>
          <p:nvPr/>
        </p:nvGrpSpPr>
        <p:grpSpPr>
          <a:xfrm>
            <a:off x="8504239" y="7960462"/>
            <a:ext cx="448425" cy="448544"/>
            <a:chOff x="0" y="0"/>
            <a:chExt cx="448424" cy="448543"/>
          </a:xfrm>
        </p:grpSpPr>
        <p:pic>
          <p:nvPicPr>
            <p:cNvPr id="287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Shape"/>
            <p:cNvSpPr/>
            <p:nvPr/>
          </p:nvSpPr>
          <p:spPr>
            <a:xfrm>
              <a:off x="1068" y="85005"/>
              <a:ext cx="446288" cy="36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94"/>
                  </a:moveTo>
                  <a:lnTo>
                    <a:pt x="2100" y="15338"/>
                  </a:lnTo>
                  <a:lnTo>
                    <a:pt x="3580" y="14133"/>
                  </a:lnTo>
                  <a:lnTo>
                    <a:pt x="4590" y="12375"/>
                  </a:lnTo>
                  <a:cubicBezTo>
                    <a:pt x="4727" y="12127"/>
                    <a:pt x="4864" y="11878"/>
                    <a:pt x="5001" y="11630"/>
                  </a:cubicBezTo>
                  <a:cubicBezTo>
                    <a:pt x="5138" y="11381"/>
                    <a:pt x="5276" y="11133"/>
                    <a:pt x="5413" y="10884"/>
                  </a:cubicBezTo>
                  <a:cubicBezTo>
                    <a:pt x="5582" y="11316"/>
                    <a:pt x="5751" y="11747"/>
                    <a:pt x="5921" y="12178"/>
                  </a:cubicBezTo>
                  <a:cubicBezTo>
                    <a:pt x="6090" y="12610"/>
                    <a:pt x="6260" y="13041"/>
                    <a:pt x="6429" y="13472"/>
                  </a:cubicBezTo>
                  <a:lnTo>
                    <a:pt x="8062" y="12224"/>
                  </a:lnTo>
                  <a:lnTo>
                    <a:pt x="9255" y="10392"/>
                  </a:lnTo>
                  <a:lnTo>
                    <a:pt x="10479" y="7160"/>
                  </a:lnTo>
                  <a:lnTo>
                    <a:pt x="12185" y="8959"/>
                  </a:lnTo>
                  <a:lnTo>
                    <a:pt x="13256" y="6557"/>
                  </a:lnTo>
                  <a:lnTo>
                    <a:pt x="14480" y="3207"/>
                  </a:lnTo>
                  <a:lnTo>
                    <a:pt x="15484" y="0"/>
                  </a:lnTo>
                  <a:lnTo>
                    <a:pt x="16816" y="3764"/>
                  </a:lnTo>
                  <a:lnTo>
                    <a:pt x="18301" y="3049"/>
                  </a:lnTo>
                  <a:lnTo>
                    <a:pt x="19746" y="6934"/>
                  </a:lnTo>
                  <a:lnTo>
                    <a:pt x="21600" y="10679"/>
                  </a:lnTo>
                  <a:lnTo>
                    <a:pt x="21458" y="21600"/>
                  </a:lnTo>
                  <a:lnTo>
                    <a:pt x="118" y="21508"/>
                  </a:lnTo>
                  <a:lnTo>
                    <a:pt x="0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290" name="rstudio.png" descr="rstudi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4644" y="195549"/>
            <a:ext cx="1386697" cy="160713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Line">
            <a:extLst>
              <a:ext uri="{FF2B5EF4-FFF2-40B4-BE49-F238E27FC236}">
                <a16:creationId xmlns:a16="http://schemas.microsoft.com/office/drawing/2014/main" id="{0462D4C8-9856-1847-B067-4CC280BE2E9A}"/>
              </a:ext>
            </a:extLst>
          </p:cNvPr>
          <p:cNvSpPr/>
          <p:nvPr/>
        </p:nvSpPr>
        <p:spPr>
          <a:xfrm>
            <a:off x="7550605" y="6947837"/>
            <a:ext cx="139607" cy="3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2" name="Line">
            <a:extLst>
              <a:ext uri="{FF2B5EF4-FFF2-40B4-BE49-F238E27FC236}">
                <a16:creationId xmlns:a16="http://schemas.microsoft.com/office/drawing/2014/main" id="{98509E77-091E-7E49-AE22-7375C02ABC6D}"/>
              </a:ext>
            </a:extLst>
          </p:cNvPr>
          <p:cNvSpPr/>
          <p:nvPr/>
        </p:nvSpPr>
        <p:spPr>
          <a:xfrm>
            <a:off x="8147188" y="6947837"/>
            <a:ext cx="139608" cy="3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293" name="Table">
            <a:extLst>
              <a:ext uri="{FF2B5EF4-FFF2-40B4-BE49-F238E27FC236}">
                <a16:creationId xmlns:a16="http://schemas.microsoft.com/office/drawing/2014/main" id="{758715C0-EB73-7043-8893-88379593C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563162"/>
              </p:ext>
            </p:extLst>
          </p:nvPr>
        </p:nvGraphicFramePr>
        <p:xfrm>
          <a:off x="7169368" y="6507474"/>
          <a:ext cx="342900" cy="8001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94" name="Table">
            <a:extLst>
              <a:ext uri="{FF2B5EF4-FFF2-40B4-BE49-F238E27FC236}">
                <a16:creationId xmlns:a16="http://schemas.microsoft.com/office/drawing/2014/main" id="{EF1DB40A-D87E-0D41-B2EF-431D91972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98615"/>
              </p:ext>
            </p:extLst>
          </p:nvPr>
        </p:nvGraphicFramePr>
        <p:xfrm>
          <a:off x="7734302" y="6449854"/>
          <a:ext cx="342900" cy="3429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5" name="Table">
            <a:extLst>
              <a:ext uri="{FF2B5EF4-FFF2-40B4-BE49-F238E27FC236}">
                <a16:creationId xmlns:a16="http://schemas.microsoft.com/office/drawing/2014/main" id="{F1B25941-D75A-6E42-9B69-09C15E090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661392"/>
              </p:ext>
            </p:extLst>
          </p:nvPr>
        </p:nvGraphicFramePr>
        <p:xfrm>
          <a:off x="7734302" y="6884295"/>
          <a:ext cx="342900" cy="228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6" name="Table">
            <a:extLst>
              <a:ext uri="{FF2B5EF4-FFF2-40B4-BE49-F238E27FC236}">
                <a16:creationId xmlns:a16="http://schemas.microsoft.com/office/drawing/2014/main" id="{A7DA1569-4338-FB40-8057-75A6866D7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712845"/>
              </p:ext>
            </p:extLst>
          </p:nvPr>
        </p:nvGraphicFramePr>
        <p:xfrm>
          <a:off x="7734302" y="7183832"/>
          <a:ext cx="342900" cy="228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" name="Table">
            <a:extLst>
              <a:ext uri="{FF2B5EF4-FFF2-40B4-BE49-F238E27FC236}">
                <a16:creationId xmlns:a16="http://schemas.microsoft.com/office/drawing/2014/main" id="{84BE9FE7-E7F0-0B4D-B930-8F88D4E81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619349"/>
              </p:ext>
            </p:extLst>
          </p:nvPr>
        </p:nvGraphicFramePr>
        <p:xfrm>
          <a:off x="8378296" y="6671535"/>
          <a:ext cx="2286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A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7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8" name="Line">
            <a:extLst>
              <a:ext uri="{FF2B5EF4-FFF2-40B4-BE49-F238E27FC236}">
                <a16:creationId xmlns:a16="http://schemas.microsoft.com/office/drawing/2014/main" id="{B87C6069-293C-6541-8737-3771F9DCE700}"/>
              </a:ext>
            </a:extLst>
          </p:cNvPr>
          <p:cNvSpPr/>
          <p:nvPr/>
        </p:nvSpPr>
        <p:spPr>
          <a:xfrm>
            <a:off x="7602390" y="5837594"/>
            <a:ext cx="139607" cy="2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299" name="Table">
            <a:extLst>
              <a:ext uri="{FF2B5EF4-FFF2-40B4-BE49-F238E27FC236}">
                <a16:creationId xmlns:a16="http://schemas.microsoft.com/office/drawing/2014/main" id="{4D44FD49-6CCB-3747-B4FC-4C332597F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054571"/>
              </p:ext>
            </p:extLst>
          </p:nvPr>
        </p:nvGraphicFramePr>
        <p:xfrm>
          <a:off x="7175473" y="5662398"/>
          <a:ext cx="342900" cy="5715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0" name="Table">
            <a:extLst>
              <a:ext uri="{FF2B5EF4-FFF2-40B4-BE49-F238E27FC236}">
                <a16:creationId xmlns:a16="http://schemas.microsoft.com/office/drawing/2014/main" id="{7B63F723-8450-3144-A86D-D41406988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907733"/>
              </p:ext>
            </p:extLst>
          </p:nvPr>
        </p:nvGraphicFramePr>
        <p:xfrm>
          <a:off x="7819667" y="5662398"/>
          <a:ext cx="342900" cy="228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1" name="Table">
            <a:extLst>
              <a:ext uri="{FF2B5EF4-FFF2-40B4-BE49-F238E27FC236}">
                <a16:creationId xmlns:a16="http://schemas.microsoft.com/office/drawing/2014/main" id="{2BA77880-B562-304D-AEE3-065BCE2B5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125105"/>
              </p:ext>
            </p:extLst>
          </p:nvPr>
        </p:nvGraphicFramePr>
        <p:xfrm>
          <a:off x="9427655" y="5552692"/>
          <a:ext cx="3429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2" name="Group">
            <a:extLst>
              <a:ext uri="{FF2B5EF4-FFF2-40B4-BE49-F238E27FC236}">
                <a16:creationId xmlns:a16="http://schemas.microsoft.com/office/drawing/2014/main" id="{BD5982DB-BB97-FB45-BC1A-6DB7A6E12D00}"/>
              </a:ext>
            </a:extLst>
          </p:cNvPr>
          <p:cNvGrpSpPr/>
          <p:nvPr/>
        </p:nvGrpSpPr>
        <p:grpSpPr>
          <a:xfrm>
            <a:off x="9427654" y="5729627"/>
            <a:ext cx="342906" cy="232054"/>
            <a:chOff x="-1" y="-1"/>
            <a:chExt cx="342905" cy="232053"/>
          </a:xfrm>
        </p:grpSpPr>
        <p:sp>
          <p:nvSpPr>
            <p:cNvPr id="303" name="Line">
              <a:extLst>
                <a:ext uri="{FF2B5EF4-FFF2-40B4-BE49-F238E27FC236}">
                  <a16:creationId xmlns:a16="http://schemas.microsoft.com/office/drawing/2014/main" id="{04B458B0-9E1D-5A4C-9EA3-3916320DBAA0}"/>
                </a:ext>
              </a:extLst>
            </p:cNvPr>
            <p:cNvSpPr/>
            <p:nvPr/>
          </p:nvSpPr>
          <p:spPr>
            <a:xfrm>
              <a:off x="-2" y="109957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Line">
              <a:extLst>
                <a:ext uri="{FF2B5EF4-FFF2-40B4-BE49-F238E27FC236}">
                  <a16:creationId xmlns:a16="http://schemas.microsoft.com/office/drawing/2014/main" id="{B3C1E9E9-825F-264C-A5C4-12A7B92DC522}"/>
                </a:ext>
              </a:extLst>
            </p:cNvPr>
            <p:cNvSpPr/>
            <p:nvPr/>
          </p:nvSpPr>
          <p:spPr>
            <a:xfrm>
              <a:off x="-2" y="232050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Line">
              <a:extLst>
                <a:ext uri="{FF2B5EF4-FFF2-40B4-BE49-F238E27FC236}">
                  <a16:creationId xmlns:a16="http://schemas.microsoft.com/office/drawing/2014/main" id="{1837B30C-2520-3B40-B55F-D7C7D370A4BE}"/>
                </a:ext>
              </a:extLst>
            </p:cNvPr>
            <p:cNvSpPr/>
            <p:nvPr/>
          </p:nvSpPr>
          <p:spPr>
            <a:xfrm>
              <a:off x="-2" y="-2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306" name="Table">
            <a:extLst>
              <a:ext uri="{FF2B5EF4-FFF2-40B4-BE49-F238E27FC236}">
                <a16:creationId xmlns:a16="http://schemas.microsoft.com/office/drawing/2014/main" id="{549327C8-982D-3442-B56A-BCD549908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950857"/>
              </p:ext>
            </p:extLst>
          </p:nvPr>
        </p:nvGraphicFramePr>
        <p:xfrm>
          <a:off x="9427655" y="6714365"/>
          <a:ext cx="3429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981FB06-B0D2-DA00-2271-CC1802F687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15064" y="4604268"/>
            <a:ext cx="2489200" cy="419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105" y="-684523"/>
            <a:ext cx="5603817" cy="29929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8369105" y="-1013161"/>
            <a:ext cx="6159575" cy="3553962"/>
            <a:chOff x="0" y="51032"/>
            <a:chExt cx="6159573" cy="3553961"/>
          </a:xfrm>
        </p:grpSpPr>
        <p:grpSp>
          <p:nvGrpSpPr>
            <p:cNvPr id="308" name="Group"/>
            <p:cNvGrpSpPr/>
            <p:nvPr/>
          </p:nvGrpSpPr>
          <p:grpSpPr>
            <a:xfrm>
              <a:off x="24975" y="51032"/>
              <a:ext cx="6134599" cy="2980091"/>
              <a:chOff x="0" y="51032"/>
              <a:chExt cx="6134598" cy="2980090"/>
            </a:xfrm>
          </p:grpSpPr>
          <p:sp>
            <p:nvSpPr>
              <p:cNvPr id="293" name="Triangle"/>
              <p:cNvSpPr/>
              <p:nvPr/>
            </p:nvSpPr>
            <p:spPr>
              <a:xfrm rot="1800000">
                <a:off x="1177377" y="304285"/>
                <a:ext cx="1319509" cy="1143860"/>
              </a:xfrm>
              <a:prstGeom prst="triangle">
                <a:avLst/>
              </a:prstGeom>
              <a:solidFill>
                <a:srgbClr val="DEDFE0"/>
              </a:solidFill>
              <a:ln w="3175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Circle"/>
              <p:cNvSpPr/>
              <p:nvPr/>
            </p:nvSpPr>
            <p:spPr>
              <a:xfrm flipH="1">
                <a:off x="1550782" y="838357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Circle"/>
              <p:cNvSpPr/>
              <p:nvPr/>
            </p:nvSpPr>
            <p:spPr>
              <a:xfrm flipH="1">
                <a:off x="0" y="819778"/>
                <a:ext cx="422089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6" name="Triangle"/>
              <p:cNvSpPr/>
              <p:nvPr/>
            </p:nvSpPr>
            <p:spPr>
              <a:xfrm rot="19800000">
                <a:off x="2896973" y="973389"/>
                <a:ext cx="1319509" cy="1143860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7" name="Triangle"/>
              <p:cNvSpPr/>
              <p:nvPr/>
            </p:nvSpPr>
            <p:spPr>
              <a:xfrm rot="1800000">
                <a:off x="3470359" y="1634009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8" name="Circle"/>
              <p:cNvSpPr/>
              <p:nvPr/>
            </p:nvSpPr>
            <p:spPr>
              <a:xfrm flipH="1">
                <a:off x="3461021" y="1507461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9" name="Circle"/>
              <p:cNvSpPr/>
              <p:nvPr/>
            </p:nvSpPr>
            <p:spPr>
              <a:xfrm flipH="1">
                <a:off x="3843763" y="2168082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0" name="Triangle"/>
              <p:cNvSpPr/>
              <p:nvPr/>
            </p:nvSpPr>
            <p:spPr>
              <a:xfrm rot="1800000">
                <a:off x="3470359" y="312963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1" name="Circle"/>
              <p:cNvSpPr/>
              <p:nvPr/>
            </p:nvSpPr>
            <p:spPr>
              <a:xfrm flipH="1">
                <a:off x="3843763" y="847036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2" name="Triangle"/>
              <p:cNvSpPr/>
              <p:nvPr/>
            </p:nvSpPr>
            <p:spPr>
              <a:xfrm rot="19800000">
                <a:off x="4044130" y="318647"/>
                <a:ext cx="1319509" cy="1143861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3" name="Circle"/>
              <p:cNvSpPr/>
              <p:nvPr/>
            </p:nvSpPr>
            <p:spPr>
              <a:xfrm flipH="1">
                <a:off x="4608178" y="852720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4" name="Triangle"/>
              <p:cNvSpPr/>
              <p:nvPr/>
            </p:nvSpPr>
            <p:spPr>
              <a:xfrm rot="1800000">
                <a:off x="4617515" y="979268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5" name="Circle"/>
              <p:cNvSpPr/>
              <p:nvPr/>
            </p:nvSpPr>
            <p:spPr>
              <a:xfrm flipH="1">
                <a:off x="4990920" y="1513341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6" name="Triangle"/>
              <p:cNvSpPr/>
              <p:nvPr/>
            </p:nvSpPr>
            <p:spPr>
              <a:xfrm rot="19800000">
                <a:off x="1751148" y="309969"/>
                <a:ext cx="1319510" cy="1143860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7" name="Circle"/>
              <p:cNvSpPr/>
              <p:nvPr/>
            </p:nvSpPr>
            <p:spPr>
              <a:xfrm flipH="1">
                <a:off x="2315196" y="844041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309" name="Rectangle"/>
            <p:cNvSpPr/>
            <p:nvPr/>
          </p:nvSpPr>
          <p:spPr>
            <a:xfrm>
              <a:off x="1682" y="1038072"/>
              <a:ext cx="5593304" cy="256692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shape">
                <a:fillToRect l="49659" t="-26178" r="50340" b="12617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310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79670"/>
              <a:ext cx="5603816" cy="299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2" name="Line"/>
          <p:cNvSpPr/>
          <p:nvPr/>
        </p:nvSpPr>
        <p:spPr>
          <a:xfrm>
            <a:off x="241300" y="10337513"/>
            <a:ext cx="13434202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3" name="YOUR LOGO…"/>
          <p:cNvSpPr/>
          <p:nvPr/>
        </p:nvSpPr>
        <p:spPr>
          <a:xfrm>
            <a:off x="237111" y="10073378"/>
            <a:ext cx="1757945" cy="528270"/>
          </a:xfrm>
          <a:prstGeom prst="roundRect">
            <a:avLst>
              <a:gd name="adj" fmla="val 36061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/>
              <a:t>YOUR LOGO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(optional)</a:t>
            </a:r>
          </a:p>
        </p:txBody>
      </p:sp>
      <p:sp>
        <p:nvSpPr>
          <p:cNvPr id="314" name="Group"/>
          <p:cNvSpPr/>
          <p:nvPr/>
        </p:nvSpPr>
        <p:spPr>
          <a:xfrm>
            <a:off x="213255" y="1523999"/>
            <a:ext cx="4346831" cy="8605112"/>
          </a:xfrm>
          <a:prstGeom prst="rect">
            <a:avLst/>
          </a:prstGeom>
          <a:solidFill>
            <a:srgbClr val="79B0DC">
              <a:alpha val="23776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5" name="Square"/>
          <p:cNvSpPr/>
          <p:nvPr/>
        </p:nvSpPr>
        <p:spPr>
          <a:xfrm>
            <a:off x="1198395" y="7193656"/>
            <a:ext cx="355601" cy="3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6" name="Rectangle"/>
          <p:cNvSpPr/>
          <p:nvPr/>
        </p:nvSpPr>
        <p:spPr>
          <a:xfrm>
            <a:off x="1198395" y="6805227"/>
            <a:ext cx="355601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317" name="Table"/>
          <p:cNvGraphicFramePr/>
          <p:nvPr/>
        </p:nvGraphicFramePr>
        <p:xfrm>
          <a:off x="9552767" y="9368497"/>
          <a:ext cx="3343020" cy="904240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142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sub-option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The LaTeX package to process citations, natbib, biblatex or none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Let readers to toggle the display of R code, "none", "hide", or "show"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Beamer color theme to use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8" name="Line"/>
          <p:cNvSpPr/>
          <p:nvPr/>
        </p:nvSpPr>
        <p:spPr>
          <a:xfrm>
            <a:off x="9426688" y="1530350"/>
            <a:ext cx="4264736" cy="0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9" name="Basics"/>
          <p:cNvSpPr txBox="1"/>
          <p:nvPr/>
        </p:nvSpPr>
        <p:spPr>
          <a:xfrm>
            <a:off x="306210" y="1513461"/>
            <a:ext cx="87376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Basics</a:t>
            </a:r>
          </a:p>
        </p:txBody>
      </p:sp>
      <p:sp>
        <p:nvSpPr>
          <p:cNvPr id="320" name="Each cheatsheet should be licensed under the creative commons license.…"/>
          <p:cNvSpPr txBox="1"/>
          <p:nvPr/>
        </p:nvSpPr>
        <p:spPr>
          <a:xfrm>
            <a:off x="323328" y="9087077"/>
            <a:ext cx="4154099" cy="99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r>
              <a:t>Each cheatsheet should be licensed under the creative commons license.</a:t>
            </a:r>
          </a:p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To license the sheet as creative commons, put CC'd by &lt;your name&gt; in the small print at the bottom of each page and link it to </a:t>
            </a:r>
            <a:r>
              <a:rPr b="1"/>
              <a:t>http://creativecommons.org/licenses/by/4.0/</a:t>
            </a:r>
          </a:p>
        </p:txBody>
      </p:sp>
      <p:sp>
        <p:nvSpPr>
          <p:cNvPr id="321" name="Remember that the best cheatsheets are visual—not written—documents. Whenever possible use visual elements to make it easier for readers to find the information they need."/>
          <p:cNvSpPr txBox="1"/>
          <p:nvPr/>
        </p:nvSpPr>
        <p:spPr>
          <a:xfrm>
            <a:off x="323328" y="3084609"/>
            <a:ext cx="4140391" cy="63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Remember that the best cheatsheets are </a:t>
            </a:r>
            <a:r>
              <a:rPr b="1"/>
              <a:t>visual</a:t>
            </a:r>
            <a:r>
              <a:t>—not written—documents. Whenever possible use visual elements to make it easier for readers to find the information they need.</a:t>
            </a:r>
          </a:p>
        </p:txBody>
      </p:sp>
      <p:sp>
        <p:nvSpPr>
          <p:cNvPr id="322" name="RStudio® is a trademark of RStudio, Inc.  •  CC BY SA Your Name •  your@email.com  •  844-448-1212 • your.website.com •  Learn more at webpage or vignette   •  package version  0.5.0 •  Updated: 2017-01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RStudio® is a trademark of RStudio, Inc.  •  </a:t>
            </a:r>
            <a:r>
              <a:rPr>
                <a:hlinkClick r:id="rId3"/>
              </a:rPr>
              <a:t>CC BY SA</a:t>
            </a:r>
            <a:r>
              <a:t> Your Name •  </a:t>
            </a:r>
            <a:r>
              <a:rPr>
                <a:hlinkClick r:id="rId4"/>
              </a:rPr>
              <a:t>your@email.com</a:t>
            </a:r>
            <a:r>
              <a:t>  •  844-448-1212 • </a:t>
            </a:r>
            <a:r>
              <a:rPr>
                <a:hlinkClick r:id="rId5"/>
              </a:rPr>
              <a:t>your.website.com</a:t>
            </a:r>
            <a:r>
              <a:t> •  Learn more at </a:t>
            </a:r>
            <a:r>
              <a:rPr b="1"/>
              <a:t>webpage or vignette</a:t>
            </a:r>
            <a:r>
              <a:t>   •  package version  0.5.0 •  Updated: 2017-01</a:t>
            </a:r>
          </a:p>
        </p:txBody>
      </p:sp>
      <p:sp>
        <p:nvSpPr>
          <p:cNvPr id="323" name="Thank you for making a new cheatsheet for R! These cheatsheets have an important job:"/>
          <p:cNvSpPr txBox="1"/>
          <p:nvPr/>
        </p:nvSpPr>
        <p:spPr>
          <a:xfrm>
            <a:off x="323328" y="2070100"/>
            <a:ext cx="4264736" cy="387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rPr b="1"/>
              <a:t>Thank you </a:t>
            </a:r>
            <a:r>
              <a:t>for making a new cheatsheet for R! These cheatsheets have an important job: </a:t>
            </a:r>
          </a:p>
        </p:txBody>
      </p:sp>
      <p:sp>
        <p:nvSpPr>
          <p:cNvPr id="324" name="Cheatsheets make it easy for R users…"/>
          <p:cNvSpPr txBox="1"/>
          <p:nvPr/>
        </p:nvSpPr>
        <p:spPr>
          <a:xfrm>
            <a:off x="1055848" y="2563762"/>
            <a:ext cx="2496254" cy="372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/>
          <a:lstStyle/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Cheatsheets make it easy for R users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to look up useful information.</a:t>
            </a:r>
          </a:p>
        </p:txBody>
      </p:sp>
      <p:sp>
        <p:nvSpPr>
          <p:cNvPr id="325" name="Line"/>
          <p:cNvSpPr/>
          <p:nvPr/>
        </p:nvSpPr>
        <p:spPr>
          <a:xfrm>
            <a:off x="9435669" y="2046199"/>
            <a:ext cx="4062993" cy="1"/>
          </a:xfrm>
          <a:prstGeom prst="line">
            <a:avLst/>
          </a:prstGeom>
          <a:ln w="12700">
            <a:solidFill>
              <a:srgbClr val="E0E0E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6" name="Manipulate Variables"/>
          <p:cNvSpPr txBox="1"/>
          <p:nvPr/>
        </p:nvSpPr>
        <p:spPr>
          <a:xfrm>
            <a:off x="9426688" y="1492021"/>
            <a:ext cx="280193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Manipulate Variables</a:t>
            </a:r>
          </a:p>
        </p:txBody>
      </p:sp>
      <p:grpSp>
        <p:nvGrpSpPr>
          <p:cNvPr id="329" name="Group"/>
          <p:cNvGrpSpPr/>
          <p:nvPr/>
        </p:nvGrpSpPr>
        <p:grpSpPr>
          <a:xfrm>
            <a:off x="8014905" y="2881105"/>
            <a:ext cx="2818196" cy="228903"/>
            <a:chOff x="0" y="0"/>
            <a:chExt cx="2818194" cy="228901"/>
          </a:xfrm>
        </p:grpSpPr>
        <p:sp>
          <p:nvSpPr>
            <p:cNvPr id="327" name="SUBTITLE"/>
            <p:cNvSpPr txBox="1"/>
            <p:nvPr/>
          </p:nvSpPr>
          <p:spPr>
            <a:xfrm>
              <a:off x="0" y="13001"/>
              <a:ext cx="689915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/>
              <a:r>
                <a:t>SUBTITLE</a:t>
              </a:r>
            </a:p>
          </p:txBody>
        </p:sp>
        <p:sp>
          <p:nvSpPr>
            <p:cNvPr id="328" name="Line"/>
            <p:cNvSpPr/>
            <p:nvPr/>
          </p:nvSpPr>
          <p:spPr>
            <a:xfrm>
              <a:off x="23250" y="0"/>
              <a:ext cx="279494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30" name="Line"/>
          <p:cNvSpPr/>
          <p:nvPr/>
        </p:nvSpPr>
        <p:spPr>
          <a:xfrm>
            <a:off x="323328" y="1534139"/>
            <a:ext cx="4140391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33" name="Group"/>
          <p:cNvGrpSpPr/>
          <p:nvPr/>
        </p:nvGrpSpPr>
        <p:grpSpPr>
          <a:xfrm>
            <a:off x="1202352" y="5963994"/>
            <a:ext cx="2483943" cy="276124"/>
            <a:chOff x="0" y="0"/>
            <a:chExt cx="2483942" cy="276123"/>
          </a:xfrm>
        </p:grpSpPr>
        <p:pic>
          <p:nvPicPr>
            <p:cNvPr id="33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483943" cy="276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2" name="summary function"/>
            <p:cNvSpPr txBox="1"/>
            <p:nvPr/>
          </p:nvSpPr>
          <p:spPr>
            <a:xfrm>
              <a:off x="169211" y="36983"/>
              <a:ext cx="1247446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summary function</a:t>
              </a:r>
            </a:p>
          </p:txBody>
        </p:sp>
      </p:grpSp>
      <p:sp>
        <p:nvSpPr>
          <p:cNvPr id="334" name="Three Column Layout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t>Three Column Layout: : </a:t>
            </a:r>
            <a:r>
              <a:rPr sz="33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CHEAT SHEET</a:t>
            </a:r>
            <a:r>
              <a:t> </a:t>
            </a:r>
          </a:p>
        </p:txBody>
      </p:sp>
      <p:sp>
        <p:nvSpPr>
          <p:cNvPr id="335" name="Use a layout that flows and makes it easy to zero in on specific topics."/>
          <p:cNvSpPr txBox="1"/>
          <p:nvPr/>
        </p:nvSpPr>
        <p:spPr>
          <a:xfrm>
            <a:off x="311956" y="3855249"/>
            <a:ext cx="4264736" cy="387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  <a:defRPr b="0">
                <a:solidFill>
                  <a:srgbClr val="000000"/>
                </a:solidFill>
              </a:defRPr>
            </a:pPr>
            <a:r>
              <a:t>Use a </a:t>
            </a:r>
            <a:r>
              <a:rPr b="1"/>
              <a:t>layout</a:t>
            </a:r>
            <a:r>
              <a:t> that flows and makes it easy to zero in on specific topics.</a:t>
            </a:r>
          </a:p>
        </p:txBody>
      </p:sp>
      <p:sp>
        <p:nvSpPr>
          <p:cNvPr id="336" name="Use visualizations to explain concepts quickly and concisely."/>
          <p:cNvSpPr txBox="1"/>
          <p:nvPr/>
        </p:nvSpPr>
        <p:spPr>
          <a:xfrm>
            <a:off x="322522" y="5576607"/>
            <a:ext cx="426473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2"/>
              <a:defRPr b="0">
                <a:solidFill>
                  <a:srgbClr val="000000"/>
                </a:solidFill>
              </a:defRPr>
            </a:pPr>
            <a:r>
              <a:t>Use </a:t>
            </a:r>
            <a:r>
              <a:rPr b="1"/>
              <a:t>visualizations</a:t>
            </a:r>
            <a:r>
              <a:t> to explain concepts quickly and concisely.</a:t>
            </a:r>
          </a:p>
        </p:txBody>
      </p:sp>
      <p:sp>
        <p:nvSpPr>
          <p:cNvPr id="337" name="Use visual elements to make the sheet scannable."/>
          <p:cNvSpPr txBox="1"/>
          <p:nvPr/>
        </p:nvSpPr>
        <p:spPr>
          <a:xfrm>
            <a:off x="323328" y="6413156"/>
            <a:ext cx="4264736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3"/>
              <a:defRPr b="0">
                <a:solidFill>
                  <a:srgbClr val="000000"/>
                </a:solidFill>
              </a:defRPr>
            </a:pPr>
            <a:r>
              <a:t>Use visual elements to make the sheet </a:t>
            </a:r>
            <a:r>
              <a:rPr b="1"/>
              <a:t>scannable</a:t>
            </a:r>
            <a:r>
              <a:t>.</a:t>
            </a:r>
          </a:p>
        </p:txBody>
      </p:sp>
      <p:sp>
        <p:nvSpPr>
          <p:cNvPr id="338" name="Use visual emphasis (like color, size, and font weight) to make important information easy to find."/>
          <p:cNvSpPr txBox="1"/>
          <p:nvPr/>
        </p:nvSpPr>
        <p:spPr>
          <a:xfrm>
            <a:off x="323328" y="7759606"/>
            <a:ext cx="4264736" cy="392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4"/>
              <a:defRPr b="0">
                <a:solidFill>
                  <a:srgbClr val="000000"/>
                </a:solidFill>
              </a:defRPr>
            </a:pPr>
            <a:r>
              <a:t>Use visual </a:t>
            </a:r>
            <a:r>
              <a:rPr b="1"/>
              <a:t>emphasis</a:t>
            </a:r>
            <a:r>
              <a:t> (like color, size, and font weight) to make important information easy to find.</a:t>
            </a:r>
          </a:p>
        </p:txBody>
      </p:sp>
      <p:sp>
        <p:nvSpPr>
          <p:cNvPr id="339" name="dplyr::lag() - Offset elements by 1…"/>
          <p:cNvSpPr txBox="1"/>
          <p:nvPr/>
        </p:nvSpPr>
        <p:spPr>
          <a:xfrm>
            <a:off x="1215426" y="8253231"/>
            <a:ext cx="235489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dplyr::</a:t>
            </a:r>
            <a:r>
              <a:rPr b="1"/>
              <a:t>lag()</a:t>
            </a:r>
            <a:r>
              <a:t> - Offset elements by 1</a:t>
            </a:r>
          </a:p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dplyr::</a:t>
            </a:r>
            <a:r>
              <a:rPr b="1"/>
              <a:t>lead()</a:t>
            </a:r>
            <a:r>
              <a:t> - Offset elements by -1</a:t>
            </a:r>
          </a:p>
        </p:txBody>
      </p:sp>
      <p:sp>
        <p:nvSpPr>
          <p:cNvPr id="340" name="Line"/>
          <p:cNvSpPr/>
          <p:nvPr/>
        </p:nvSpPr>
        <p:spPr>
          <a:xfrm>
            <a:off x="4814439" y="1530350"/>
            <a:ext cx="7110861" cy="0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1" name="Use headers, colors, and/or backgrounds to separate or group together sections."/>
          <p:cNvSpPr txBox="1"/>
          <p:nvPr/>
        </p:nvSpPr>
        <p:spPr>
          <a:xfrm>
            <a:off x="4791188" y="1892216"/>
            <a:ext cx="2912301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Use headers, colors, and/or backgrounds 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 or group together sections</a:t>
            </a:r>
            <a:r>
              <a:t>.</a:t>
            </a:r>
          </a:p>
        </p:txBody>
      </p:sp>
      <p:sp>
        <p:nvSpPr>
          <p:cNvPr id="342" name="Create a visual hierarchy. Help users navigate the page with titles, subtitles, and subsubtitles"/>
          <p:cNvSpPr txBox="1"/>
          <p:nvPr/>
        </p:nvSpPr>
        <p:spPr>
          <a:xfrm>
            <a:off x="7892705" y="1891288"/>
            <a:ext cx="3207385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Create a visual hierarchy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Help users navigate the page with titles, subtitles, and subsubtitles</a:t>
            </a:r>
          </a:p>
        </p:txBody>
      </p:sp>
      <p:sp>
        <p:nvSpPr>
          <p:cNvPr id="343" name="Quickly identify content with a package hexsticker (if available)…"/>
          <p:cNvSpPr txBox="1"/>
          <p:nvPr/>
        </p:nvSpPr>
        <p:spPr>
          <a:xfrm>
            <a:off x="11083583" y="1892300"/>
            <a:ext cx="2537610" cy="165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Quickly identify content with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package hexsticker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(if available)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Fit sections to content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Try several different layouts.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Use numbers or arrows to link sections if the order/</a:t>
            </a:r>
            <a:r>
              <a:rPr b="1"/>
              <a:t>flow</a:t>
            </a:r>
            <a:r>
              <a:t> is confusing.</a:t>
            </a:r>
          </a:p>
        </p:txBody>
      </p:sp>
      <p:grpSp>
        <p:nvGrpSpPr>
          <p:cNvPr id="346" name="Group"/>
          <p:cNvGrpSpPr/>
          <p:nvPr/>
        </p:nvGrpSpPr>
        <p:grpSpPr>
          <a:xfrm>
            <a:off x="4841546" y="2388629"/>
            <a:ext cx="827380" cy="215901"/>
            <a:chOff x="0" y="0"/>
            <a:chExt cx="827378" cy="215900"/>
          </a:xfrm>
        </p:grpSpPr>
        <p:sp>
          <p:nvSpPr>
            <p:cNvPr id="344" name="Section 1"/>
            <p:cNvSpPr txBox="1"/>
            <p:nvPr/>
          </p:nvSpPr>
          <p:spPr>
            <a:xfrm>
              <a:off x="0" y="-1"/>
              <a:ext cx="65455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628DB5"/>
                  </a:solidFill>
                </a:defRPr>
              </a:pPr>
              <a:r>
                <a:t>Section 1</a:t>
              </a:r>
            </a:p>
          </p:txBody>
        </p:sp>
        <p:sp>
          <p:nvSpPr>
            <p:cNvPr id="345" name="Line"/>
            <p:cNvSpPr/>
            <p:nvPr/>
          </p:nvSpPr>
          <p:spPr>
            <a:xfrm>
              <a:off x="4418" y="27028"/>
              <a:ext cx="822961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49" name="Group"/>
          <p:cNvGrpSpPr/>
          <p:nvPr/>
        </p:nvGrpSpPr>
        <p:grpSpPr>
          <a:xfrm>
            <a:off x="5800505" y="2383907"/>
            <a:ext cx="840852" cy="397495"/>
            <a:chOff x="0" y="0"/>
            <a:chExt cx="840851" cy="397494"/>
          </a:xfrm>
        </p:grpSpPr>
        <p:sp>
          <p:nvSpPr>
            <p:cNvPr id="347" name="Rectangle"/>
            <p:cNvSpPr/>
            <p:nvPr/>
          </p:nvSpPr>
          <p:spPr>
            <a:xfrm>
              <a:off x="0" y="25249"/>
              <a:ext cx="840852" cy="37224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32629"/>
                  </a:srgbClr>
                </a:gs>
                <a:gs pos="100000">
                  <a:srgbClr val="FABF53">
                    <a:alpha val="32629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8" name="Section 2"/>
            <p:cNvSpPr txBox="1"/>
            <p:nvPr/>
          </p:nvSpPr>
          <p:spPr>
            <a:xfrm>
              <a:off x="26928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2</a:t>
              </a:r>
            </a:p>
          </p:txBody>
        </p:sp>
      </p:grpSp>
      <p:grpSp>
        <p:nvGrpSpPr>
          <p:cNvPr id="352" name="Group"/>
          <p:cNvGrpSpPr/>
          <p:nvPr/>
        </p:nvGrpSpPr>
        <p:grpSpPr>
          <a:xfrm>
            <a:off x="6766455" y="2386231"/>
            <a:ext cx="840342" cy="679874"/>
            <a:chOff x="0" y="0"/>
            <a:chExt cx="840341" cy="679872"/>
          </a:xfrm>
        </p:grpSpPr>
        <p:sp>
          <p:nvSpPr>
            <p:cNvPr id="350" name="Rectangle"/>
            <p:cNvSpPr/>
            <p:nvPr/>
          </p:nvSpPr>
          <p:spPr>
            <a:xfrm>
              <a:off x="0" y="12700"/>
              <a:ext cx="840342" cy="667173"/>
            </a:xfrm>
            <a:prstGeom prst="rect">
              <a:avLst/>
            </a:prstGeom>
            <a:solidFill>
              <a:srgbClr val="79B0DC">
                <a:alpha val="2377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1" name="Section 3"/>
            <p:cNvSpPr txBox="1"/>
            <p:nvPr/>
          </p:nvSpPr>
          <p:spPr>
            <a:xfrm>
              <a:off x="8221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3</a:t>
              </a:r>
            </a:p>
          </p:txBody>
        </p:sp>
      </p:grpSp>
      <p:grpSp>
        <p:nvGrpSpPr>
          <p:cNvPr id="355" name="Group"/>
          <p:cNvGrpSpPr/>
          <p:nvPr/>
        </p:nvGrpSpPr>
        <p:grpSpPr>
          <a:xfrm>
            <a:off x="8014905" y="2379454"/>
            <a:ext cx="2815850" cy="431801"/>
            <a:chOff x="0" y="0"/>
            <a:chExt cx="2815849" cy="431800"/>
          </a:xfrm>
        </p:grpSpPr>
        <p:sp>
          <p:nvSpPr>
            <p:cNvPr id="353" name="Title"/>
            <p:cNvSpPr txBox="1"/>
            <p:nvPr/>
          </p:nvSpPr>
          <p:spPr>
            <a:xfrm>
              <a:off x="0" y="-1"/>
              <a:ext cx="63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 sz="2500" b="0">
                  <a:solidFill>
                    <a:srgbClr val="628DB5"/>
                  </a:solidFill>
                </a:defRPr>
              </a:pPr>
              <a:r>
                <a:t>Title</a:t>
              </a:r>
            </a:p>
          </p:txBody>
        </p:sp>
        <p:sp>
          <p:nvSpPr>
            <p:cNvPr id="354" name="Line"/>
            <p:cNvSpPr/>
            <p:nvPr/>
          </p:nvSpPr>
          <p:spPr>
            <a:xfrm>
              <a:off x="17118" y="20678"/>
              <a:ext cx="2798732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56" name="SUBSUBTITLE"/>
          <p:cNvSpPr txBox="1"/>
          <p:nvPr/>
        </p:nvSpPr>
        <p:spPr>
          <a:xfrm>
            <a:off x="8014905" y="3211609"/>
            <a:ext cx="96545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SUBSUBTITLE</a:t>
            </a:r>
          </a:p>
        </p:txBody>
      </p:sp>
      <p:sp>
        <p:nvSpPr>
          <p:cNvPr id="357" name="Line"/>
          <p:cNvSpPr/>
          <p:nvPr/>
        </p:nvSpPr>
        <p:spPr>
          <a:xfrm>
            <a:off x="13322994" y="1787872"/>
            <a:ext cx="185570" cy="400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243" extrusionOk="0">
                <a:moveTo>
                  <a:pt x="0" y="21139"/>
                </a:moveTo>
                <a:cubicBezTo>
                  <a:pt x="6349" y="21600"/>
                  <a:pt x="12765" y="20509"/>
                  <a:pt x="16945" y="18263"/>
                </a:cubicBezTo>
                <a:cubicBezTo>
                  <a:pt x="20040" y="16600"/>
                  <a:pt x="21600" y="14493"/>
                  <a:pt x="21403" y="12366"/>
                </a:cubicBezTo>
                <a:lnTo>
                  <a:pt x="20454" y="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8" name="Line"/>
          <p:cNvSpPr/>
          <p:nvPr/>
        </p:nvSpPr>
        <p:spPr>
          <a:xfrm>
            <a:off x="4814439" y="3892550"/>
            <a:ext cx="4309674" cy="0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9" name="Line"/>
          <p:cNvSpPr/>
          <p:nvPr/>
        </p:nvSpPr>
        <p:spPr>
          <a:xfrm>
            <a:off x="9377743" y="3892778"/>
            <a:ext cx="4296975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0" name="This template uses several fonts: Helvetica Neue, Menlo, Source Sans pro, which you can acquire for free here,  www.fontsquirrel.com/fonts/source-sans-pro, and Font Awesome, which you can acquire here, fortawesome.github.io/Font-Awesome/get-started/"/>
          <p:cNvSpPr txBox="1"/>
          <p:nvPr/>
        </p:nvSpPr>
        <p:spPr>
          <a:xfrm>
            <a:off x="4787900" y="4734875"/>
            <a:ext cx="4080953" cy="99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This template uses several fonts: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Helvetica Neue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>
                <a:latin typeface="Menlo"/>
                <a:ea typeface="Menlo"/>
                <a:cs typeface="Menlo"/>
                <a:sym typeface="Menlo"/>
              </a:rPr>
              <a:t>Menlo</a:t>
            </a:r>
            <a:r>
              <a:t>,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Source Sans pro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for free here, 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www.fontsquirrel.com/fonts/source-sans-pro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, and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Font Awesome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here,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fortawesome.github.io/Font-Awesome/get-started/</a:t>
            </a:r>
          </a:p>
        </p:txBody>
      </p:sp>
      <p:sp>
        <p:nvSpPr>
          <p:cNvPr id="361" name="To use a font awesome icon, copy and paste one from here fortawesome.github.io/Font-Awesome/cheatsheet/. Then set the text font to font awesome."/>
          <p:cNvSpPr txBox="1"/>
          <p:nvPr/>
        </p:nvSpPr>
        <p:spPr>
          <a:xfrm>
            <a:off x="4787900" y="5843136"/>
            <a:ext cx="4154098" cy="6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To use a </a:t>
            </a:r>
            <a:r>
              <a:rPr b="1"/>
              <a:t>font awesome</a:t>
            </a:r>
            <a:r>
              <a:t> icon, copy and paste one from here </a:t>
            </a:r>
            <a:r>
              <a:rPr u="sng">
                <a:hlinkClick r:id="rId9"/>
              </a:rPr>
              <a:t>fortawesome.github.io/Font-Awesome/cheatsheet/</a:t>
            </a:r>
            <a:r>
              <a:t>. Then set the text font to font awesome.</a:t>
            </a:r>
          </a:p>
        </p:txBody>
      </p:sp>
      <p:sp>
        <p:nvSpPr>
          <p:cNvPr id="362" name="Select multiple elements by holding down shift and then selecting each. Click on a selected element before letting go of shift to unselect it.…"/>
          <p:cNvSpPr txBox="1"/>
          <p:nvPr/>
        </p:nvSpPr>
        <p:spPr>
          <a:xfrm>
            <a:off x="4787900" y="8217956"/>
            <a:ext cx="4154098" cy="1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Select multiple elements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by holding down shift and then selecting each. Click on a selected element before letting go of shift to unselect it.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group elements together.</a:t>
            </a:r>
            <a:r>
              <a:t> 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elect them all , then click Arrange &gt; Group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evenly space multiple objects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select them all then Right Click &gt; Align objects or Right Click &gt; Distribute objects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Click on a table, then visit Format &gt;Table &gt; Row and Column Size to make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 width rows/columns</a:t>
            </a:r>
            <a:r>
              <a:t>.</a:t>
            </a:r>
          </a:p>
        </p:txBody>
      </p:sp>
      <p:sp>
        <p:nvSpPr>
          <p:cNvPr id="363" name="I make my cheatsheets in Apple Keynote, and not latex or R Markdown, because presentation software makes it much easier to tweak the visual appearance of a document"/>
          <p:cNvSpPr txBox="1"/>
          <p:nvPr/>
        </p:nvSpPr>
        <p:spPr>
          <a:xfrm>
            <a:off x="4787900" y="7043835"/>
            <a:ext cx="4154098" cy="6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I make my cheatsheets in </a:t>
            </a:r>
            <a:r>
              <a:rPr b="1"/>
              <a:t>Apple Keynote</a:t>
            </a:r>
            <a:r>
              <a:t>, and not latex or R Markdown, because presentation software makes it much easier to tweak the visual appearance of a document</a:t>
            </a:r>
          </a:p>
        </p:txBody>
      </p:sp>
      <p:sp>
        <p:nvSpPr>
          <p:cNvPr id="364" name="FONTS"/>
          <p:cNvSpPr txBox="1"/>
          <p:nvPr/>
        </p:nvSpPr>
        <p:spPr>
          <a:xfrm>
            <a:off x="4787900" y="4423669"/>
            <a:ext cx="48768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FONTS</a:t>
            </a:r>
          </a:p>
        </p:txBody>
      </p:sp>
      <p:sp>
        <p:nvSpPr>
          <p:cNvPr id="365" name="KEYNOTE"/>
          <p:cNvSpPr txBox="1"/>
          <p:nvPr/>
        </p:nvSpPr>
        <p:spPr>
          <a:xfrm>
            <a:off x="4787900" y="6757624"/>
            <a:ext cx="664769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</a:t>
            </a:r>
          </a:p>
        </p:txBody>
      </p:sp>
      <p:sp>
        <p:nvSpPr>
          <p:cNvPr id="366" name="KEYNOTE TIPS"/>
          <p:cNvSpPr txBox="1"/>
          <p:nvPr/>
        </p:nvSpPr>
        <p:spPr>
          <a:xfrm>
            <a:off x="4787900" y="7933359"/>
            <a:ext cx="99989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 TIPS</a:t>
            </a:r>
          </a:p>
        </p:txBody>
      </p:sp>
      <p:sp>
        <p:nvSpPr>
          <p:cNvPr id="367" name="    "/>
          <p:cNvSpPr txBox="1"/>
          <p:nvPr/>
        </p:nvSpPr>
        <p:spPr>
          <a:xfrm>
            <a:off x="9552767" y="6097569"/>
            <a:ext cx="2015955" cy="4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2900" b="0">
                <a:solidFill>
                  <a:srgbClr val="A6AAA9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    </a:t>
            </a:r>
          </a:p>
        </p:txBody>
      </p:sp>
      <p:sp>
        <p:nvSpPr>
          <p:cNvPr id="368" name="These are just font awesome characters"/>
          <p:cNvSpPr txBox="1"/>
          <p:nvPr/>
        </p:nvSpPr>
        <p:spPr>
          <a:xfrm>
            <a:off x="11533227" y="6115041"/>
            <a:ext cx="1386696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 b="0">
                <a:solidFill>
                  <a:srgbClr val="000000"/>
                </a:solidFill>
              </a:defRPr>
            </a:lvl1pPr>
          </a:lstStyle>
          <a:p>
            <a:r>
              <a:t>These are just font awesome characters</a:t>
            </a:r>
          </a:p>
        </p:txBody>
      </p:sp>
      <p:sp>
        <p:nvSpPr>
          <p:cNvPr id="375" name="ICONS"/>
          <p:cNvSpPr txBox="1"/>
          <p:nvPr/>
        </p:nvSpPr>
        <p:spPr>
          <a:xfrm>
            <a:off x="9354493" y="5814529"/>
            <a:ext cx="457353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ICONS</a:t>
            </a:r>
          </a:p>
        </p:txBody>
      </p:sp>
      <p:sp>
        <p:nvSpPr>
          <p:cNvPr id="376" name="MOCK TABLES"/>
          <p:cNvSpPr txBox="1"/>
          <p:nvPr/>
        </p:nvSpPr>
        <p:spPr>
          <a:xfrm>
            <a:off x="9354493" y="6752120"/>
            <a:ext cx="97658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TABLES</a:t>
            </a:r>
          </a:p>
        </p:txBody>
      </p:sp>
      <p:sp>
        <p:nvSpPr>
          <p:cNvPr id="377" name="MOCK GRAPHS"/>
          <p:cNvSpPr txBox="1"/>
          <p:nvPr/>
        </p:nvSpPr>
        <p:spPr>
          <a:xfrm>
            <a:off x="9354493" y="8025946"/>
            <a:ext cx="1026262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GRAPHS</a:t>
            </a:r>
          </a:p>
        </p:txBody>
      </p:sp>
      <p:sp>
        <p:nvSpPr>
          <p:cNvPr id="378" name="TABLES"/>
          <p:cNvSpPr txBox="1"/>
          <p:nvPr/>
        </p:nvSpPr>
        <p:spPr>
          <a:xfrm>
            <a:off x="9354493" y="9019660"/>
            <a:ext cx="543459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TABLES</a:t>
            </a:r>
          </a:p>
        </p:txBody>
      </p:sp>
      <p:sp>
        <p:nvSpPr>
          <p:cNvPr id="379" name="CODE"/>
          <p:cNvSpPr txBox="1"/>
          <p:nvPr/>
        </p:nvSpPr>
        <p:spPr>
          <a:xfrm>
            <a:off x="9354493" y="4423669"/>
            <a:ext cx="40569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CODE</a:t>
            </a:r>
          </a:p>
        </p:txBody>
      </p:sp>
      <p:sp>
        <p:nvSpPr>
          <p:cNvPr id="380" name="ggplot(mpg, aes(hwy, cty)) +…"/>
          <p:cNvSpPr txBox="1"/>
          <p:nvPr/>
        </p:nvSpPr>
        <p:spPr>
          <a:xfrm>
            <a:off x="9559117" y="4938922"/>
            <a:ext cx="3025059" cy="655241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ggplot(mpg, aes(hwy, cty))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geom_point(aes(color = cyl))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geom_smooth(method ="lm")</a:t>
            </a:r>
          </a:p>
        </p:txBody>
      </p:sp>
      <p:sp>
        <p:nvSpPr>
          <p:cNvPr id="381" name="Where possible, use code that works when run."/>
          <p:cNvSpPr txBox="1"/>
          <p:nvPr/>
        </p:nvSpPr>
        <p:spPr>
          <a:xfrm>
            <a:off x="9511709" y="4648189"/>
            <a:ext cx="3291546" cy="2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Where possible,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that works</a:t>
            </a:r>
            <a:r>
              <a:t>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when run.</a:t>
            </a:r>
          </a:p>
        </p:txBody>
      </p:sp>
      <p:sp>
        <p:nvSpPr>
          <p:cNvPr id="382" name="Logistics"/>
          <p:cNvSpPr txBox="1"/>
          <p:nvPr/>
        </p:nvSpPr>
        <p:spPr>
          <a:xfrm>
            <a:off x="4791188" y="3854221"/>
            <a:ext cx="11887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Logistics</a:t>
            </a:r>
          </a:p>
        </p:txBody>
      </p:sp>
      <p:sp>
        <p:nvSpPr>
          <p:cNvPr id="383" name="Useful Elements"/>
          <p:cNvSpPr txBox="1"/>
          <p:nvPr/>
        </p:nvSpPr>
        <p:spPr>
          <a:xfrm>
            <a:off x="9354493" y="3854449"/>
            <a:ext cx="21793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Useful Elements</a:t>
            </a:r>
          </a:p>
        </p:txBody>
      </p:sp>
      <p:sp>
        <p:nvSpPr>
          <p:cNvPr id="384" name="Layout Suggestions"/>
          <p:cNvSpPr txBox="1"/>
          <p:nvPr/>
        </p:nvSpPr>
        <p:spPr>
          <a:xfrm>
            <a:off x="4791188" y="1492021"/>
            <a:ext cx="262128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Layout Suggestions</a:t>
            </a:r>
          </a:p>
        </p:txBody>
      </p:sp>
      <p:sp>
        <p:nvSpPr>
          <p:cNvPr id="385" name="Line"/>
          <p:cNvSpPr/>
          <p:nvPr/>
        </p:nvSpPr>
        <p:spPr>
          <a:xfrm>
            <a:off x="231073" y="8781291"/>
            <a:ext cx="4311195" cy="1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6" name="COPYRIGHT"/>
          <p:cNvSpPr txBox="1"/>
          <p:nvPr/>
        </p:nvSpPr>
        <p:spPr>
          <a:xfrm>
            <a:off x="230622" y="8784297"/>
            <a:ext cx="818694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COPYRIGHT</a:t>
            </a:r>
          </a:p>
        </p:txBody>
      </p:sp>
      <p:sp>
        <p:nvSpPr>
          <p:cNvPr id="387" name="can help explain…"/>
          <p:cNvSpPr/>
          <p:nvPr/>
        </p:nvSpPr>
        <p:spPr>
          <a:xfrm>
            <a:off x="12274610" y="5175920"/>
            <a:ext cx="1250951" cy="595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96" y="0"/>
                </a:moveTo>
                <a:cubicBezTo>
                  <a:pt x="6986" y="0"/>
                  <a:pt x="6407" y="1215"/>
                  <a:pt x="6407" y="2707"/>
                </a:cubicBezTo>
                <a:lnTo>
                  <a:pt x="6407" y="6826"/>
                </a:lnTo>
                <a:lnTo>
                  <a:pt x="0" y="6797"/>
                </a:lnTo>
                <a:lnTo>
                  <a:pt x="6407" y="10483"/>
                </a:lnTo>
                <a:lnTo>
                  <a:pt x="6407" y="18907"/>
                </a:lnTo>
                <a:cubicBezTo>
                  <a:pt x="6407" y="20399"/>
                  <a:pt x="6986" y="21600"/>
                  <a:pt x="7696" y="21600"/>
                </a:cubicBezTo>
                <a:lnTo>
                  <a:pt x="20319" y="21600"/>
                </a:lnTo>
                <a:cubicBezTo>
                  <a:pt x="21028" y="21600"/>
                  <a:pt x="21600" y="20399"/>
                  <a:pt x="21600" y="18907"/>
                </a:cubicBezTo>
                <a:lnTo>
                  <a:pt x="21600" y="2707"/>
                </a:lnTo>
                <a:cubicBezTo>
                  <a:pt x="21600" y="1215"/>
                  <a:pt x="21028" y="0"/>
                  <a:pt x="20319" y="0"/>
                </a:cubicBezTo>
                <a:lnTo>
                  <a:pt x="7696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pPr>
            <a:r>
              <a:t>can help explain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pPr>
            <a:r>
              <a:t>code</a:t>
            </a:r>
          </a:p>
        </p:txBody>
      </p:sp>
      <p:sp>
        <p:nvSpPr>
          <p:cNvPr id="388" name="Word balloons"/>
          <p:cNvSpPr/>
          <p:nvPr/>
        </p:nvSpPr>
        <p:spPr>
          <a:xfrm>
            <a:off x="12463122" y="4692081"/>
            <a:ext cx="1056483" cy="483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6" y="0"/>
                </a:moveTo>
                <a:cubicBezTo>
                  <a:pt x="4296" y="0"/>
                  <a:pt x="3611" y="1497"/>
                  <a:pt x="3611" y="3334"/>
                </a:cubicBezTo>
                <a:lnTo>
                  <a:pt x="3611" y="15677"/>
                </a:lnTo>
                <a:lnTo>
                  <a:pt x="0" y="21600"/>
                </a:lnTo>
                <a:lnTo>
                  <a:pt x="4909" y="19951"/>
                </a:lnTo>
                <a:cubicBezTo>
                  <a:pt x="4986" y="19977"/>
                  <a:pt x="5056" y="20057"/>
                  <a:pt x="5136" y="20057"/>
                </a:cubicBezTo>
                <a:lnTo>
                  <a:pt x="20083" y="20057"/>
                </a:lnTo>
                <a:cubicBezTo>
                  <a:pt x="20923" y="20057"/>
                  <a:pt x="21600" y="18560"/>
                  <a:pt x="21600" y="16723"/>
                </a:cubicBezTo>
                <a:lnTo>
                  <a:pt x="21600" y="3334"/>
                </a:lnTo>
                <a:cubicBezTo>
                  <a:pt x="21600" y="1497"/>
                  <a:pt x="20923" y="0"/>
                  <a:pt x="20083" y="0"/>
                </a:cubicBezTo>
                <a:lnTo>
                  <a:pt x="5136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Word balloons</a:t>
            </a:r>
          </a:p>
        </p:txBody>
      </p:sp>
      <p:pic>
        <p:nvPicPr>
          <p:cNvPr id="399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8627" y="8380696"/>
            <a:ext cx="448425" cy="4485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2" name="Group"/>
          <p:cNvGrpSpPr/>
          <p:nvPr/>
        </p:nvGrpSpPr>
        <p:grpSpPr>
          <a:xfrm>
            <a:off x="1029800" y="4344473"/>
            <a:ext cx="2877191" cy="1066589"/>
            <a:chOff x="0" y="0"/>
            <a:chExt cx="2877189" cy="1066587"/>
          </a:xfrm>
        </p:grpSpPr>
        <p:pic>
          <p:nvPicPr>
            <p:cNvPr id="400" name="ggplot2-cheatsheet.png" descr="ggplot2-cheatsheet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370976" cy="1059391"/>
            </a:xfrm>
            <a:prstGeom prst="rect">
              <a:avLst/>
            </a:prstGeom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403" name="Group"/>
            <p:cNvGrpSpPr/>
            <p:nvPr/>
          </p:nvGrpSpPr>
          <p:grpSpPr>
            <a:xfrm>
              <a:off x="144509" y="98571"/>
              <a:ext cx="1247567" cy="968017"/>
              <a:chOff x="0" y="0"/>
              <a:chExt cx="1247566" cy="968016"/>
            </a:xfrm>
          </p:grpSpPr>
          <p:sp>
            <p:nvSpPr>
              <p:cNvPr id="401" name="Line"/>
              <p:cNvSpPr/>
              <p:nvPr/>
            </p:nvSpPr>
            <p:spPr>
              <a:xfrm>
                <a:off x="-1" y="0"/>
                <a:ext cx="1119317" cy="861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600" extrusionOk="0">
                    <a:moveTo>
                      <a:pt x="854" y="685"/>
                    </a:moveTo>
                    <a:cubicBezTo>
                      <a:pt x="275" y="4059"/>
                      <a:pt x="-11" y="7506"/>
                      <a:pt x="0" y="10963"/>
                    </a:cubicBezTo>
                    <a:cubicBezTo>
                      <a:pt x="12" y="14423"/>
                      <a:pt x="321" y="17871"/>
                      <a:pt x="923" y="21242"/>
                    </a:cubicBezTo>
                    <a:cubicBezTo>
                      <a:pt x="1303" y="17428"/>
                      <a:pt x="2054" y="13692"/>
                      <a:pt x="3156" y="10123"/>
                    </a:cubicBezTo>
                    <a:cubicBezTo>
                      <a:pt x="4268" y="6522"/>
                      <a:pt x="5730" y="3120"/>
                      <a:pt x="7506" y="0"/>
                    </a:cubicBezTo>
                    <a:cubicBezTo>
                      <a:pt x="7027" y="1691"/>
                      <a:pt x="6780" y="3479"/>
                      <a:pt x="6776" y="5281"/>
                    </a:cubicBezTo>
                    <a:cubicBezTo>
                      <a:pt x="6772" y="7081"/>
                      <a:pt x="7011" y="8869"/>
                      <a:pt x="7482" y="10562"/>
                    </a:cubicBezTo>
                    <a:cubicBezTo>
                      <a:pt x="6673" y="12123"/>
                      <a:pt x="6240" y="13961"/>
                      <a:pt x="6236" y="15843"/>
                    </a:cubicBezTo>
                    <a:cubicBezTo>
                      <a:pt x="6233" y="17722"/>
                      <a:pt x="6658" y="19560"/>
                      <a:pt x="7458" y="21124"/>
                    </a:cubicBezTo>
                    <a:cubicBezTo>
                      <a:pt x="7594" y="17646"/>
                      <a:pt x="8125" y="14214"/>
                      <a:pt x="9034" y="10938"/>
                    </a:cubicBezTo>
                    <a:cubicBezTo>
                      <a:pt x="10021" y="7383"/>
                      <a:pt x="11440" y="4056"/>
                      <a:pt x="13237" y="1085"/>
                    </a:cubicBezTo>
                    <a:cubicBezTo>
                      <a:pt x="12734" y="2559"/>
                      <a:pt x="12494" y="4162"/>
                      <a:pt x="12536" y="5774"/>
                    </a:cubicBezTo>
                    <a:cubicBezTo>
                      <a:pt x="12573" y="7165"/>
                      <a:pt x="12819" y="8533"/>
                      <a:pt x="13261" y="9800"/>
                    </a:cubicBezTo>
                    <a:cubicBezTo>
                      <a:pt x="12874" y="10854"/>
                      <a:pt x="12673" y="12007"/>
                      <a:pt x="12674" y="13174"/>
                    </a:cubicBezTo>
                    <a:cubicBezTo>
                      <a:pt x="12675" y="14342"/>
                      <a:pt x="12878" y="15495"/>
                      <a:pt x="13268" y="16547"/>
                    </a:cubicBezTo>
                    <a:cubicBezTo>
                      <a:pt x="12947" y="16864"/>
                      <a:pt x="12759" y="17358"/>
                      <a:pt x="12761" y="17881"/>
                    </a:cubicBezTo>
                    <a:cubicBezTo>
                      <a:pt x="12763" y="18409"/>
                      <a:pt x="12958" y="18904"/>
                      <a:pt x="13285" y="19215"/>
                    </a:cubicBezTo>
                    <a:cubicBezTo>
                      <a:pt x="13803" y="16210"/>
                      <a:pt x="14523" y="13270"/>
                      <a:pt x="15438" y="10430"/>
                    </a:cubicBezTo>
                    <a:cubicBezTo>
                      <a:pt x="16500" y="7130"/>
                      <a:pt x="17818" y="3981"/>
                      <a:pt x="19372" y="1029"/>
                    </a:cubicBezTo>
                    <a:cubicBezTo>
                      <a:pt x="19154" y="1685"/>
                      <a:pt x="19042" y="2392"/>
                      <a:pt x="19042" y="3107"/>
                    </a:cubicBezTo>
                    <a:cubicBezTo>
                      <a:pt x="19042" y="3821"/>
                      <a:pt x="19154" y="4528"/>
                      <a:pt x="19372" y="5184"/>
                    </a:cubicBezTo>
                    <a:cubicBezTo>
                      <a:pt x="18985" y="5878"/>
                      <a:pt x="18777" y="6713"/>
                      <a:pt x="18777" y="7570"/>
                    </a:cubicBezTo>
                    <a:cubicBezTo>
                      <a:pt x="18777" y="8427"/>
                      <a:pt x="18985" y="9263"/>
                      <a:pt x="19372" y="9957"/>
                    </a:cubicBezTo>
                    <a:cubicBezTo>
                      <a:pt x="18824" y="10876"/>
                      <a:pt x="18527" y="12005"/>
                      <a:pt x="18527" y="13168"/>
                    </a:cubicBezTo>
                    <a:cubicBezTo>
                      <a:pt x="18527" y="14331"/>
                      <a:pt x="18824" y="15461"/>
                      <a:pt x="19372" y="16380"/>
                    </a:cubicBezTo>
                    <a:cubicBezTo>
                      <a:pt x="19054" y="16693"/>
                      <a:pt x="18854" y="17169"/>
                      <a:pt x="18825" y="17687"/>
                    </a:cubicBezTo>
                    <a:cubicBezTo>
                      <a:pt x="18797" y="18162"/>
                      <a:pt x="18916" y="18632"/>
                      <a:pt x="19155" y="18994"/>
                    </a:cubicBezTo>
                    <a:cubicBezTo>
                      <a:pt x="18064" y="18928"/>
                      <a:pt x="16972" y="19093"/>
                      <a:pt x="15921" y="19481"/>
                    </a:cubicBezTo>
                    <a:cubicBezTo>
                      <a:pt x="14732" y="19920"/>
                      <a:pt x="13615" y="20638"/>
                      <a:pt x="12625" y="21600"/>
                    </a:cubicBezTo>
                    <a:cubicBezTo>
                      <a:pt x="14146" y="21108"/>
                      <a:pt x="15710" y="20869"/>
                      <a:pt x="17277" y="20888"/>
                    </a:cubicBezTo>
                    <a:cubicBezTo>
                      <a:pt x="18731" y="20905"/>
                      <a:pt x="20178" y="21144"/>
                      <a:pt x="21589" y="2160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02" name="Triangle"/>
              <p:cNvSpPr/>
              <p:nvPr/>
            </p:nvSpPr>
            <p:spPr>
              <a:xfrm rot="6477870">
                <a:off x="1104609" y="825059"/>
                <a:ext cx="126530" cy="126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411" name="Group"/>
            <p:cNvGrpSpPr/>
            <p:nvPr/>
          </p:nvGrpSpPr>
          <p:grpSpPr>
            <a:xfrm>
              <a:off x="1501209" y="0"/>
              <a:ext cx="1375981" cy="1059391"/>
              <a:chOff x="0" y="0"/>
              <a:chExt cx="1375980" cy="1059390"/>
            </a:xfrm>
          </p:grpSpPr>
          <p:pic>
            <p:nvPicPr>
              <p:cNvPr id="404" name="ggplot2-cheatsheet.png" descr="ggplot2-cheatsheet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92" y="0"/>
                <a:ext cx="1370977" cy="1059391"/>
              </a:xfrm>
              <a:prstGeom prst="rect">
                <a:avLst/>
              </a:prstGeom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405" name="Rectangle"/>
              <p:cNvSpPr/>
              <p:nvPr/>
            </p:nvSpPr>
            <p:spPr>
              <a:xfrm>
                <a:off x="0" y="2645"/>
                <a:ext cx="1371600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406" name="ggplot2-cheatsheet.png" descr="ggplot2-cheatsheet.png"/>
              <p:cNvPicPr>
                <a:picLocks noChangeAspect="1"/>
              </p:cNvPicPr>
              <p:nvPr/>
            </p:nvPicPr>
            <p:blipFill>
              <a:blip r:embed="rId11"/>
              <a:srcRect l="50670" t="5520" r="2092" b="17626"/>
              <a:stretch>
                <a:fillRect/>
              </a:stretch>
            </p:blipFill>
            <p:spPr>
              <a:xfrm>
                <a:off x="696342" y="59856"/>
                <a:ext cx="647606" cy="8141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7" name="Rectangle"/>
              <p:cNvSpPr/>
              <p:nvPr/>
            </p:nvSpPr>
            <p:spPr>
              <a:xfrm>
                <a:off x="4380" y="2645"/>
                <a:ext cx="1371601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408" name="ggplot2-cheatsheet.png" descr="ggplot2-cheatsheet.png"/>
              <p:cNvPicPr>
                <a:picLocks noChangeAspect="1"/>
              </p:cNvPicPr>
              <p:nvPr/>
            </p:nvPicPr>
            <p:blipFill>
              <a:blip r:embed="rId11"/>
              <a:srcRect l="73554" t="25553" r="2092" b="55133"/>
              <a:stretch>
                <a:fillRect/>
              </a:stretch>
            </p:blipFill>
            <p:spPr>
              <a:xfrm>
                <a:off x="1007851" y="267807"/>
                <a:ext cx="333876" cy="2046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9" name="Rectangle"/>
              <p:cNvSpPr/>
              <p:nvPr/>
            </p:nvSpPr>
            <p:spPr>
              <a:xfrm>
                <a:off x="4380" y="2645"/>
                <a:ext cx="1371601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410" name="ggplot2-cheatsheet.png" descr="ggplot2-cheatsheet.png"/>
              <p:cNvPicPr>
                <a:picLocks noChangeAspect="1"/>
              </p:cNvPicPr>
              <p:nvPr/>
            </p:nvPicPr>
            <p:blipFill>
              <a:blip r:embed="rId11"/>
              <a:srcRect l="73554" t="34350" r="2092" b="60546"/>
              <a:stretch>
                <a:fillRect/>
              </a:stretch>
            </p:blipFill>
            <p:spPr>
              <a:xfrm>
                <a:off x="1007851" y="355914"/>
                <a:ext cx="333876" cy="54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20" name="Group"/>
          <p:cNvGrpSpPr/>
          <p:nvPr/>
        </p:nvGrpSpPr>
        <p:grpSpPr>
          <a:xfrm>
            <a:off x="1196148" y="6796480"/>
            <a:ext cx="2495154" cy="781280"/>
            <a:chOff x="0" y="0"/>
            <a:chExt cx="2495152" cy="781279"/>
          </a:xfrm>
        </p:grpSpPr>
        <p:sp>
          <p:nvSpPr>
            <p:cNvPr id="413" name="i + geom_area() x, y, alpha, color, fill, linetype, size…"/>
            <p:cNvSpPr txBox="1"/>
            <p:nvPr/>
          </p:nvSpPr>
          <p:spPr>
            <a:xfrm>
              <a:off x="437483" y="0"/>
              <a:ext cx="2057670" cy="78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70000"/>
                </a:lnSpc>
                <a:spcBef>
                  <a:spcPts val="1100"/>
                </a:spcBef>
                <a:defRPr sz="1000">
                  <a:solidFill>
                    <a:srgbClr val="000000"/>
                  </a:solidFill>
                </a:defRPr>
              </a:pPr>
              <a:r>
                <a:t>i + geom_area()</a:t>
              </a:r>
              <a:br/>
              <a:r>
                <a:rPr b="0"/>
                <a:t>x, y, alpha, color, fill, linetype, size</a:t>
              </a:r>
            </a:p>
            <a:p>
              <a:pPr>
                <a:lnSpc>
                  <a:spcPct val="70000"/>
                </a:lnSpc>
                <a:spcBef>
                  <a:spcPts val="1100"/>
                </a:spcBef>
                <a:defRPr sz="1000">
                  <a:solidFill>
                    <a:srgbClr val="000000"/>
                  </a:solidFill>
                </a:defRPr>
              </a:pPr>
              <a:r>
                <a:t>i + geom_line()</a:t>
              </a:r>
              <a:br>
                <a:rPr b="0"/>
              </a:br>
              <a:r>
                <a:rPr b="0"/>
                <a:t>x, y, alpha, color, group, linetype, size</a:t>
              </a:r>
            </a:p>
          </p:txBody>
        </p:sp>
        <p:grpSp>
          <p:nvGrpSpPr>
            <p:cNvPr id="416" name="Group"/>
            <p:cNvGrpSpPr/>
            <p:nvPr/>
          </p:nvGrpSpPr>
          <p:grpSpPr>
            <a:xfrm>
              <a:off x="0" y="406"/>
              <a:ext cx="360852" cy="358034"/>
              <a:chOff x="0" y="0"/>
              <a:chExt cx="360851" cy="358032"/>
            </a:xfrm>
          </p:grpSpPr>
          <p:pic>
            <p:nvPicPr>
              <p:cNvPr id="414" name="Image" descr="Image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14" y="0"/>
                <a:ext cx="357938" cy="358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5" name="Shape"/>
              <p:cNvSpPr/>
              <p:nvPr/>
            </p:nvSpPr>
            <p:spPr>
              <a:xfrm>
                <a:off x="0" y="64434"/>
                <a:ext cx="357951" cy="29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494"/>
                    </a:moveTo>
                    <a:lnTo>
                      <a:pt x="2100" y="15338"/>
                    </a:lnTo>
                    <a:lnTo>
                      <a:pt x="3580" y="14133"/>
                    </a:lnTo>
                    <a:lnTo>
                      <a:pt x="4590" y="12375"/>
                    </a:lnTo>
                    <a:cubicBezTo>
                      <a:pt x="4727" y="12127"/>
                      <a:pt x="4864" y="11878"/>
                      <a:pt x="5001" y="11630"/>
                    </a:cubicBezTo>
                    <a:cubicBezTo>
                      <a:pt x="5138" y="11381"/>
                      <a:pt x="5276" y="11133"/>
                      <a:pt x="5413" y="10884"/>
                    </a:cubicBezTo>
                    <a:cubicBezTo>
                      <a:pt x="5582" y="11316"/>
                      <a:pt x="5751" y="11747"/>
                      <a:pt x="5921" y="12178"/>
                    </a:cubicBezTo>
                    <a:cubicBezTo>
                      <a:pt x="6090" y="12610"/>
                      <a:pt x="6260" y="13041"/>
                      <a:pt x="6429" y="13472"/>
                    </a:cubicBezTo>
                    <a:lnTo>
                      <a:pt x="8062" y="12224"/>
                    </a:lnTo>
                    <a:lnTo>
                      <a:pt x="9255" y="10392"/>
                    </a:lnTo>
                    <a:lnTo>
                      <a:pt x="10479" y="7160"/>
                    </a:lnTo>
                    <a:lnTo>
                      <a:pt x="12185" y="8959"/>
                    </a:lnTo>
                    <a:lnTo>
                      <a:pt x="13256" y="6557"/>
                    </a:lnTo>
                    <a:lnTo>
                      <a:pt x="14480" y="3207"/>
                    </a:lnTo>
                    <a:lnTo>
                      <a:pt x="15484" y="0"/>
                    </a:lnTo>
                    <a:lnTo>
                      <a:pt x="16816" y="3764"/>
                    </a:lnTo>
                    <a:lnTo>
                      <a:pt x="18301" y="3049"/>
                    </a:lnTo>
                    <a:lnTo>
                      <a:pt x="19746" y="6934"/>
                    </a:lnTo>
                    <a:lnTo>
                      <a:pt x="21600" y="10679"/>
                    </a:lnTo>
                    <a:lnTo>
                      <a:pt x="21458" y="21600"/>
                    </a:lnTo>
                    <a:lnTo>
                      <a:pt x="118" y="21508"/>
                    </a:lnTo>
                    <a:lnTo>
                      <a:pt x="0" y="16494"/>
                    </a:lnTo>
                    <a:close/>
                  </a:path>
                </a:pathLst>
              </a:cu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419" name="Group"/>
            <p:cNvGrpSpPr/>
            <p:nvPr/>
          </p:nvGrpSpPr>
          <p:grpSpPr>
            <a:xfrm>
              <a:off x="2533" y="396945"/>
              <a:ext cx="360323" cy="358033"/>
              <a:chOff x="0" y="0"/>
              <a:chExt cx="360321" cy="358032"/>
            </a:xfrm>
          </p:grpSpPr>
          <p:pic>
            <p:nvPicPr>
              <p:cNvPr id="417" name="Image" descr="Image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" y="0"/>
                <a:ext cx="357938" cy="358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8" name="Line"/>
              <p:cNvSpPr/>
              <p:nvPr/>
            </p:nvSpPr>
            <p:spPr>
              <a:xfrm>
                <a:off x="0" y="72284"/>
                <a:ext cx="360322" cy="223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04" y="20087"/>
                    </a:lnTo>
                    <a:lnTo>
                      <a:pt x="3587" y="18508"/>
                    </a:lnTo>
                    <a:lnTo>
                      <a:pt x="4599" y="16206"/>
                    </a:lnTo>
                    <a:cubicBezTo>
                      <a:pt x="4736" y="15881"/>
                      <a:pt x="4874" y="15555"/>
                      <a:pt x="5011" y="15230"/>
                    </a:cubicBezTo>
                    <a:cubicBezTo>
                      <a:pt x="5148" y="14905"/>
                      <a:pt x="5286" y="14579"/>
                      <a:pt x="5423" y="14254"/>
                    </a:cubicBezTo>
                    <a:cubicBezTo>
                      <a:pt x="5593" y="14819"/>
                      <a:pt x="5762" y="15384"/>
                      <a:pt x="5932" y="15948"/>
                    </a:cubicBezTo>
                    <a:cubicBezTo>
                      <a:pt x="6102" y="16513"/>
                      <a:pt x="6272" y="17078"/>
                      <a:pt x="6442" y="17643"/>
                    </a:cubicBezTo>
                    <a:lnTo>
                      <a:pt x="8078" y="16008"/>
                    </a:lnTo>
                    <a:lnTo>
                      <a:pt x="9272" y="13609"/>
                    </a:lnTo>
                    <a:lnTo>
                      <a:pt x="10499" y="9377"/>
                    </a:lnTo>
                    <a:lnTo>
                      <a:pt x="12208" y="11732"/>
                    </a:lnTo>
                    <a:lnTo>
                      <a:pt x="13281" y="8587"/>
                    </a:lnTo>
                    <a:lnTo>
                      <a:pt x="14507" y="4200"/>
                    </a:lnTo>
                    <a:lnTo>
                      <a:pt x="15513" y="0"/>
                    </a:lnTo>
                    <a:lnTo>
                      <a:pt x="16848" y="4930"/>
                    </a:lnTo>
                    <a:lnTo>
                      <a:pt x="18336" y="3993"/>
                    </a:lnTo>
                    <a:lnTo>
                      <a:pt x="19783" y="9080"/>
                    </a:lnTo>
                    <a:lnTo>
                      <a:pt x="21600" y="13583"/>
                    </a:lnTo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435" name="Group"/>
          <p:cNvGrpSpPr/>
          <p:nvPr/>
        </p:nvGrpSpPr>
        <p:grpSpPr>
          <a:xfrm>
            <a:off x="11781384" y="8382717"/>
            <a:ext cx="444501" cy="444501"/>
            <a:chOff x="0" y="0"/>
            <a:chExt cx="444500" cy="444500"/>
          </a:xfrm>
        </p:grpSpPr>
        <p:sp>
          <p:nvSpPr>
            <p:cNvPr id="421" name="Circle"/>
            <p:cNvSpPr/>
            <p:nvPr/>
          </p:nvSpPr>
          <p:spPr>
            <a:xfrm>
              <a:off x="0" y="0"/>
              <a:ext cx="444500" cy="444500"/>
            </a:xfrm>
            <a:prstGeom prst="ellipse">
              <a:avLst/>
            </a:prstGeom>
            <a:noFill/>
            <a:ln w="635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430" name="Group"/>
            <p:cNvGrpSpPr/>
            <p:nvPr/>
          </p:nvGrpSpPr>
          <p:grpSpPr>
            <a:xfrm>
              <a:off x="3414" y="360"/>
              <a:ext cx="440827" cy="440827"/>
              <a:chOff x="0" y="0"/>
              <a:chExt cx="440825" cy="440825"/>
            </a:xfrm>
          </p:grpSpPr>
          <p:sp>
            <p:nvSpPr>
              <p:cNvPr id="422" name="Circle"/>
              <p:cNvSpPr/>
              <p:nvPr/>
            </p:nvSpPr>
            <p:spPr>
              <a:xfrm>
                <a:off x="41035" y="44089"/>
                <a:ext cx="355601" cy="3556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3" name="Circle"/>
              <p:cNvSpPr/>
              <p:nvPr/>
            </p:nvSpPr>
            <p:spPr>
              <a:xfrm>
                <a:off x="85485" y="88539"/>
                <a:ext cx="266701" cy="2667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4" name="Circle"/>
              <p:cNvSpPr/>
              <p:nvPr/>
            </p:nvSpPr>
            <p:spPr>
              <a:xfrm>
                <a:off x="129935" y="132989"/>
                <a:ext cx="177801" cy="1778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5" name="Circle"/>
              <p:cNvSpPr/>
              <p:nvPr/>
            </p:nvSpPr>
            <p:spPr>
              <a:xfrm>
                <a:off x="174385" y="177439"/>
                <a:ext cx="88901" cy="889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6" name="Line"/>
              <p:cNvSpPr/>
              <p:nvPr/>
            </p:nvSpPr>
            <p:spPr>
              <a:xfrm>
                <a:off x="0" y="220412"/>
                <a:ext cx="440826" cy="1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27" name="Line"/>
              <p:cNvSpPr/>
              <p:nvPr/>
            </p:nvSpPr>
            <p:spPr>
              <a:xfrm flipV="1">
                <a:off x="220412" y="0"/>
                <a:ext cx="1" cy="440826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28" name="Line"/>
              <p:cNvSpPr/>
              <p:nvPr/>
            </p:nvSpPr>
            <p:spPr>
              <a:xfrm flipV="1">
                <a:off x="61179" y="64557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29" name="Line"/>
              <p:cNvSpPr/>
              <p:nvPr/>
            </p:nvSpPr>
            <p:spPr>
              <a:xfrm flipH="1" flipV="1">
                <a:off x="61179" y="65238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431" name="Shape"/>
            <p:cNvSpPr/>
            <p:nvPr/>
          </p:nvSpPr>
          <p:spPr>
            <a:xfrm>
              <a:off x="227410" y="168955"/>
              <a:ext cx="48808" cy="4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32" name="Shape"/>
            <p:cNvSpPr/>
            <p:nvPr/>
          </p:nvSpPr>
          <p:spPr>
            <a:xfrm rot="5400000">
              <a:off x="232933" y="218845"/>
              <a:ext cx="86907" cy="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33" name="Shape"/>
            <p:cNvSpPr/>
            <p:nvPr/>
          </p:nvSpPr>
          <p:spPr>
            <a:xfrm rot="10800000">
              <a:off x="97397" y="218996"/>
              <a:ext cx="127001" cy="12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34" name="Shape"/>
            <p:cNvSpPr/>
            <p:nvPr/>
          </p:nvSpPr>
          <p:spPr>
            <a:xfrm rot="16200000">
              <a:off x="52015" y="42261"/>
              <a:ext cx="172477" cy="17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441" name="Group"/>
          <p:cNvGrpSpPr/>
          <p:nvPr/>
        </p:nvGrpSpPr>
        <p:grpSpPr>
          <a:xfrm>
            <a:off x="11224224" y="8380695"/>
            <a:ext cx="448425" cy="448545"/>
            <a:chOff x="0" y="0"/>
            <a:chExt cx="448424" cy="448544"/>
          </a:xfrm>
        </p:grpSpPr>
        <p:pic>
          <p:nvPicPr>
            <p:cNvPr id="436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7" name="Rectangle"/>
            <p:cNvSpPr/>
            <p:nvPr/>
          </p:nvSpPr>
          <p:spPr>
            <a:xfrm>
              <a:off x="10653" y="391393"/>
              <a:ext cx="76201" cy="57151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8" name="Rectangle"/>
            <p:cNvSpPr/>
            <p:nvPr/>
          </p:nvSpPr>
          <p:spPr>
            <a:xfrm>
              <a:off x="123301" y="349982"/>
              <a:ext cx="76201" cy="98562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9" name="Rectangle"/>
            <p:cNvSpPr/>
            <p:nvPr/>
          </p:nvSpPr>
          <p:spPr>
            <a:xfrm>
              <a:off x="235948" y="266307"/>
              <a:ext cx="76201" cy="182238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0" name="Rectangle"/>
            <p:cNvSpPr/>
            <p:nvPr/>
          </p:nvSpPr>
          <p:spPr>
            <a:xfrm>
              <a:off x="348596" y="122911"/>
              <a:ext cx="76201" cy="325633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444" name="Group"/>
          <p:cNvGrpSpPr/>
          <p:nvPr/>
        </p:nvGrpSpPr>
        <p:grpSpPr>
          <a:xfrm>
            <a:off x="10113826" y="8380696"/>
            <a:ext cx="448425" cy="448544"/>
            <a:chOff x="0" y="0"/>
            <a:chExt cx="448424" cy="448543"/>
          </a:xfrm>
        </p:grpSpPr>
        <p:pic>
          <p:nvPicPr>
            <p:cNvPr id="442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3" name="Line"/>
            <p:cNvSpPr/>
            <p:nvPr/>
          </p:nvSpPr>
          <p:spPr>
            <a:xfrm>
              <a:off x="2587" y="92697"/>
              <a:ext cx="444185" cy="27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04" y="20087"/>
                  </a:lnTo>
                  <a:lnTo>
                    <a:pt x="3587" y="18508"/>
                  </a:lnTo>
                  <a:lnTo>
                    <a:pt x="4599" y="16206"/>
                  </a:lnTo>
                  <a:cubicBezTo>
                    <a:pt x="4736" y="15881"/>
                    <a:pt x="4874" y="15555"/>
                    <a:pt x="5011" y="15230"/>
                  </a:cubicBezTo>
                  <a:cubicBezTo>
                    <a:pt x="5148" y="14905"/>
                    <a:pt x="5286" y="14579"/>
                    <a:pt x="5423" y="14254"/>
                  </a:cubicBezTo>
                  <a:cubicBezTo>
                    <a:pt x="5593" y="14819"/>
                    <a:pt x="5762" y="15384"/>
                    <a:pt x="5932" y="15948"/>
                  </a:cubicBezTo>
                  <a:cubicBezTo>
                    <a:pt x="6102" y="16513"/>
                    <a:pt x="6272" y="17078"/>
                    <a:pt x="6442" y="17643"/>
                  </a:cubicBezTo>
                  <a:lnTo>
                    <a:pt x="8078" y="16008"/>
                  </a:lnTo>
                  <a:lnTo>
                    <a:pt x="9272" y="13609"/>
                  </a:lnTo>
                  <a:lnTo>
                    <a:pt x="10499" y="9377"/>
                  </a:lnTo>
                  <a:lnTo>
                    <a:pt x="12208" y="11732"/>
                  </a:lnTo>
                  <a:lnTo>
                    <a:pt x="13281" y="8587"/>
                  </a:lnTo>
                  <a:lnTo>
                    <a:pt x="14507" y="4200"/>
                  </a:lnTo>
                  <a:lnTo>
                    <a:pt x="15513" y="0"/>
                  </a:lnTo>
                  <a:lnTo>
                    <a:pt x="16848" y="4930"/>
                  </a:lnTo>
                  <a:lnTo>
                    <a:pt x="18336" y="3993"/>
                  </a:lnTo>
                  <a:lnTo>
                    <a:pt x="19783" y="9080"/>
                  </a:lnTo>
                  <a:lnTo>
                    <a:pt x="21600" y="13583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447" name="Group"/>
          <p:cNvGrpSpPr/>
          <p:nvPr/>
        </p:nvGrpSpPr>
        <p:grpSpPr>
          <a:xfrm>
            <a:off x="10669024" y="8380696"/>
            <a:ext cx="448425" cy="448544"/>
            <a:chOff x="0" y="0"/>
            <a:chExt cx="448424" cy="448543"/>
          </a:xfrm>
        </p:grpSpPr>
        <p:pic>
          <p:nvPicPr>
            <p:cNvPr id="445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6" name="Shape"/>
            <p:cNvSpPr/>
            <p:nvPr/>
          </p:nvSpPr>
          <p:spPr>
            <a:xfrm>
              <a:off x="1068" y="85005"/>
              <a:ext cx="446288" cy="36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94"/>
                  </a:moveTo>
                  <a:lnTo>
                    <a:pt x="2100" y="15338"/>
                  </a:lnTo>
                  <a:lnTo>
                    <a:pt x="3580" y="14133"/>
                  </a:lnTo>
                  <a:lnTo>
                    <a:pt x="4590" y="12375"/>
                  </a:lnTo>
                  <a:cubicBezTo>
                    <a:pt x="4727" y="12127"/>
                    <a:pt x="4864" y="11878"/>
                    <a:pt x="5001" y="11630"/>
                  </a:cubicBezTo>
                  <a:cubicBezTo>
                    <a:pt x="5138" y="11381"/>
                    <a:pt x="5276" y="11133"/>
                    <a:pt x="5413" y="10884"/>
                  </a:cubicBezTo>
                  <a:cubicBezTo>
                    <a:pt x="5582" y="11316"/>
                    <a:pt x="5751" y="11747"/>
                    <a:pt x="5921" y="12178"/>
                  </a:cubicBezTo>
                  <a:cubicBezTo>
                    <a:pt x="6090" y="12610"/>
                    <a:pt x="6260" y="13041"/>
                    <a:pt x="6429" y="13472"/>
                  </a:cubicBezTo>
                  <a:lnTo>
                    <a:pt x="8062" y="12224"/>
                  </a:lnTo>
                  <a:lnTo>
                    <a:pt x="9255" y="10392"/>
                  </a:lnTo>
                  <a:lnTo>
                    <a:pt x="10479" y="7160"/>
                  </a:lnTo>
                  <a:lnTo>
                    <a:pt x="12185" y="8959"/>
                  </a:lnTo>
                  <a:lnTo>
                    <a:pt x="13256" y="6557"/>
                  </a:lnTo>
                  <a:lnTo>
                    <a:pt x="14480" y="3207"/>
                  </a:lnTo>
                  <a:lnTo>
                    <a:pt x="15484" y="0"/>
                  </a:lnTo>
                  <a:lnTo>
                    <a:pt x="16816" y="3764"/>
                  </a:lnTo>
                  <a:lnTo>
                    <a:pt x="18301" y="3049"/>
                  </a:lnTo>
                  <a:lnTo>
                    <a:pt x="19746" y="6934"/>
                  </a:lnTo>
                  <a:lnTo>
                    <a:pt x="21600" y="10679"/>
                  </a:lnTo>
                  <a:lnTo>
                    <a:pt x="21458" y="21600"/>
                  </a:lnTo>
                  <a:lnTo>
                    <a:pt x="118" y="21508"/>
                  </a:lnTo>
                  <a:lnTo>
                    <a:pt x="0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448" name="rstudio.png" descr="rstudi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4644" y="195549"/>
            <a:ext cx="1386697" cy="160713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ine">
            <a:extLst>
              <a:ext uri="{FF2B5EF4-FFF2-40B4-BE49-F238E27FC236}">
                <a16:creationId xmlns:a16="http://schemas.microsoft.com/office/drawing/2014/main" id="{136A2DE8-246E-D341-B205-638FCAC50C10}"/>
              </a:ext>
            </a:extLst>
          </p:cNvPr>
          <p:cNvSpPr/>
          <p:nvPr/>
        </p:nvSpPr>
        <p:spPr>
          <a:xfrm>
            <a:off x="11012823" y="7457624"/>
            <a:ext cx="139607" cy="3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6" name="Line">
            <a:extLst>
              <a:ext uri="{FF2B5EF4-FFF2-40B4-BE49-F238E27FC236}">
                <a16:creationId xmlns:a16="http://schemas.microsoft.com/office/drawing/2014/main" id="{A784F01C-B116-2A44-B1D2-50192D07F9C4}"/>
              </a:ext>
            </a:extLst>
          </p:cNvPr>
          <p:cNvSpPr/>
          <p:nvPr/>
        </p:nvSpPr>
        <p:spPr>
          <a:xfrm>
            <a:off x="11609406" y="7457624"/>
            <a:ext cx="139608" cy="3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77" name="Table">
            <a:extLst>
              <a:ext uri="{FF2B5EF4-FFF2-40B4-BE49-F238E27FC236}">
                <a16:creationId xmlns:a16="http://schemas.microsoft.com/office/drawing/2014/main" id="{319A884D-02B6-0A4E-89CD-2E9B618D0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653"/>
              </p:ext>
            </p:extLst>
          </p:nvPr>
        </p:nvGraphicFramePr>
        <p:xfrm>
          <a:off x="10631586" y="7017261"/>
          <a:ext cx="342900" cy="8001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8" name="Table">
            <a:extLst>
              <a:ext uri="{FF2B5EF4-FFF2-40B4-BE49-F238E27FC236}">
                <a16:creationId xmlns:a16="http://schemas.microsoft.com/office/drawing/2014/main" id="{80EC5E01-5FBB-584A-905E-396D4D3DC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932259"/>
              </p:ext>
            </p:extLst>
          </p:nvPr>
        </p:nvGraphicFramePr>
        <p:xfrm>
          <a:off x="11196520" y="6959641"/>
          <a:ext cx="342900" cy="3429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9" name="Table">
            <a:extLst>
              <a:ext uri="{FF2B5EF4-FFF2-40B4-BE49-F238E27FC236}">
                <a16:creationId xmlns:a16="http://schemas.microsoft.com/office/drawing/2014/main" id="{D9C65BE7-74F9-8542-8382-0DB0A8D22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402295"/>
              </p:ext>
            </p:extLst>
          </p:nvPr>
        </p:nvGraphicFramePr>
        <p:xfrm>
          <a:off x="11196520" y="7394082"/>
          <a:ext cx="342900" cy="228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0" name="Table">
            <a:extLst>
              <a:ext uri="{FF2B5EF4-FFF2-40B4-BE49-F238E27FC236}">
                <a16:creationId xmlns:a16="http://schemas.microsoft.com/office/drawing/2014/main" id="{AFA6A18A-E48A-514B-A205-ADBB65EDF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866611"/>
              </p:ext>
            </p:extLst>
          </p:nvPr>
        </p:nvGraphicFramePr>
        <p:xfrm>
          <a:off x="11196520" y="7693619"/>
          <a:ext cx="342900" cy="228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" name="Table">
            <a:extLst>
              <a:ext uri="{FF2B5EF4-FFF2-40B4-BE49-F238E27FC236}">
                <a16:creationId xmlns:a16="http://schemas.microsoft.com/office/drawing/2014/main" id="{791A5D2B-71CF-FC4E-8E1A-D0164DAC6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90303"/>
              </p:ext>
            </p:extLst>
          </p:nvPr>
        </p:nvGraphicFramePr>
        <p:xfrm>
          <a:off x="11840514" y="7181322"/>
          <a:ext cx="2286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A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7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2" name="Line">
            <a:extLst>
              <a:ext uri="{FF2B5EF4-FFF2-40B4-BE49-F238E27FC236}">
                <a16:creationId xmlns:a16="http://schemas.microsoft.com/office/drawing/2014/main" id="{7668FFBE-924A-3044-A9A0-8EEB7253E34D}"/>
              </a:ext>
            </a:extLst>
          </p:cNvPr>
          <p:cNvSpPr/>
          <p:nvPr/>
        </p:nvSpPr>
        <p:spPr>
          <a:xfrm>
            <a:off x="12866067" y="7291200"/>
            <a:ext cx="139607" cy="2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83" name="Table">
            <a:extLst>
              <a:ext uri="{FF2B5EF4-FFF2-40B4-BE49-F238E27FC236}">
                <a16:creationId xmlns:a16="http://schemas.microsoft.com/office/drawing/2014/main" id="{A50D0E72-EF97-3840-882F-CE5B3084E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450728"/>
              </p:ext>
            </p:extLst>
          </p:nvPr>
        </p:nvGraphicFramePr>
        <p:xfrm>
          <a:off x="12439150" y="7116004"/>
          <a:ext cx="342900" cy="5715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4" name="Table">
            <a:extLst>
              <a:ext uri="{FF2B5EF4-FFF2-40B4-BE49-F238E27FC236}">
                <a16:creationId xmlns:a16="http://schemas.microsoft.com/office/drawing/2014/main" id="{AB9362DD-A8C0-E745-B66A-4250FE0C2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394784"/>
              </p:ext>
            </p:extLst>
          </p:nvPr>
        </p:nvGraphicFramePr>
        <p:xfrm>
          <a:off x="13083344" y="7116004"/>
          <a:ext cx="342900" cy="228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" name="Table">
            <a:extLst>
              <a:ext uri="{FF2B5EF4-FFF2-40B4-BE49-F238E27FC236}">
                <a16:creationId xmlns:a16="http://schemas.microsoft.com/office/drawing/2014/main" id="{854CD4DE-C3DD-2D40-AA0F-1291E84CA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214817"/>
              </p:ext>
            </p:extLst>
          </p:nvPr>
        </p:nvGraphicFramePr>
        <p:xfrm>
          <a:off x="9799374" y="7252421"/>
          <a:ext cx="3429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86" name="Group">
            <a:extLst>
              <a:ext uri="{FF2B5EF4-FFF2-40B4-BE49-F238E27FC236}">
                <a16:creationId xmlns:a16="http://schemas.microsoft.com/office/drawing/2014/main" id="{FD970B2C-1BBB-704C-BFFD-BFEAEC9598FE}"/>
              </a:ext>
            </a:extLst>
          </p:cNvPr>
          <p:cNvGrpSpPr/>
          <p:nvPr/>
        </p:nvGrpSpPr>
        <p:grpSpPr>
          <a:xfrm>
            <a:off x="9799373" y="7429356"/>
            <a:ext cx="342906" cy="232054"/>
            <a:chOff x="-1" y="-1"/>
            <a:chExt cx="342905" cy="232053"/>
          </a:xfrm>
        </p:grpSpPr>
        <p:sp>
          <p:nvSpPr>
            <p:cNvPr id="187" name="Line">
              <a:extLst>
                <a:ext uri="{FF2B5EF4-FFF2-40B4-BE49-F238E27FC236}">
                  <a16:creationId xmlns:a16="http://schemas.microsoft.com/office/drawing/2014/main" id="{0CF46EAC-19A8-F64B-8560-02E99563BD82}"/>
                </a:ext>
              </a:extLst>
            </p:cNvPr>
            <p:cNvSpPr/>
            <p:nvPr/>
          </p:nvSpPr>
          <p:spPr>
            <a:xfrm>
              <a:off x="-2" y="109957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Line">
              <a:extLst>
                <a:ext uri="{FF2B5EF4-FFF2-40B4-BE49-F238E27FC236}">
                  <a16:creationId xmlns:a16="http://schemas.microsoft.com/office/drawing/2014/main" id="{FFD19EEF-A400-0942-AB84-4E3ACBD3BFF1}"/>
                </a:ext>
              </a:extLst>
            </p:cNvPr>
            <p:cNvSpPr/>
            <p:nvPr/>
          </p:nvSpPr>
          <p:spPr>
            <a:xfrm>
              <a:off x="-2" y="232050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Line">
              <a:extLst>
                <a:ext uri="{FF2B5EF4-FFF2-40B4-BE49-F238E27FC236}">
                  <a16:creationId xmlns:a16="http://schemas.microsoft.com/office/drawing/2014/main" id="{20178EA7-38AE-8A49-90C0-ADB8E17CA850}"/>
                </a:ext>
              </a:extLst>
            </p:cNvPr>
            <p:cNvSpPr/>
            <p:nvPr/>
          </p:nvSpPr>
          <p:spPr>
            <a:xfrm>
              <a:off x="-2" y="-2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1369</Words>
  <Application>Microsoft Macintosh PowerPoint</Application>
  <PresentationFormat>Custom</PresentationFormat>
  <Paragraphs>139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Avenir</vt:lpstr>
      <vt:lpstr>FontAwesome</vt:lpstr>
      <vt:lpstr>Helvetica Light</vt:lpstr>
      <vt:lpstr>Helvetica Neue</vt:lpstr>
      <vt:lpstr>Menlo</vt:lpstr>
      <vt:lpstr>Source Sans Pro</vt:lpstr>
      <vt:lpstr>Source Sans Pro Light</vt:lpstr>
      <vt:lpstr>Source Sans Pro Regular</vt:lpstr>
      <vt:lpstr>Source Sans Pro Semibold</vt:lpstr>
      <vt:lpstr>White</vt:lpstr>
      <vt:lpstr>Four Column Layout : : CHEAT SHEET </vt:lpstr>
      <vt:lpstr>Three Column Layout: : CHEAT SHEET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Column Layout : : CHEAT SHEET </dc:title>
  <cp:lastModifiedBy>Mine Cetinkaya-Rundel</cp:lastModifiedBy>
  <cp:revision>3</cp:revision>
  <dcterms:modified xsi:type="dcterms:W3CDTF">2023-07-21T14:23:26Z</dcterms:modified>
</cp:coreProperties>
</file>